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6" r:id="rId29"/>
    <p:sldId id="283" r:id="rId30"/>
    <p:sldId id="285"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 id="286"/>
          </p14:sldIdLst>
        </p14:section>
        <p14:section name="Conclusion" id="{8D5B142E-8B09-40DD-BF0F-5683CABB6DC0}">
          <p14:sldIdLst>
            <p14:sldId id="283"/>
          </p14:sldIdLst>
        </p14:section>
        <p14:section name="More examples" id="{8B996C1E-D4EB-401F-A366-054FA7A3900C}">
          <p14:sldIdLst>
            <p14:sldId id="285"/>
          </p14:sldIdLst>
        </p14:section>
        <p14:section name="Thank you" id="{ED4A419C-8DF6-4A54-A5AD-8AE388D255E1}">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43507" autoAdjust="0"/>
  </p:normalViewPr>
  <p:slideViewPr>
    <p:cSldViewPr snapToGrid="0">
      <p:cViewPr varScale="1">
        <p:scale>
          <a:sx n="39" d="100"/>
          <a:sy n="39" d="100"/>
        </p:scale>
        <p:origin x="1746" y="42"/>
      </p:cViewPr>
      <p:guideLst/>
    </p:cSldViewPr>
  </p:slideViewPr>
  <p:notesTextViewPr>
    <p:cViewPr>
      <p:scale>
        <a:sx n="232" d="100"/>
        <a:sy n="232" d="100"/>
      </p:scale>
      <p:origin x="0" y="0"/>
    </p:cViewPr>
  </p:notesTextViewPr>
  <p:notesViewPr>
    <p:cSldViewPr snapToGrid="0">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C2A7BD1-6DCE-49C1-AD76-FA83175D2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673EA47-C413-4562-B68B-529801FCC7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E361B1-CB0B-4237-BD68-95EF45BA253D}" type="datetimeFigureOut">
              <a:rPr lang="de-DE" smtClean="0"/>
              <a:t>23.01.2018</a:t>
            </a:fld>
            <a:endParaRPr lang="de-DE"/>
          </a:p>
        </p:txBody>
      </p:sp>
      <p:sp>
        <p:nvSpPr>
          <p:cNvPr id="4" name="Fußzeilenplatzhalter 3">
            <a:extLst>
              <a:ext uri="{FF2B5EF4-FFF2-40B4-BE49-F238E27FC236}">
                <a16:creationId xmlns:a16="http://schemas.microsoft.com/office/drawing/2014/main" id="{A0A52354-A68F-4C46-9868-3848884827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265E506-355B-4A2C-8843-65DE10B4D5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D263F5-F95F-41B9-B688-51B2E02A19FC}" type="slidenum">
              <a:rPr lang="de-DE" smtClean="0"/>
              <a:t>‹Nr.›</a:t>
            </a:fld>
            <a:endParaRPr lang="de-DE"/>
          </a:p>
        </p:txBody>
      </p:sp>
    </p:spTree>
    <p:extLst>
      <p:ext uri="{BB962C8B-B14F-4D97-AF65-F5344CB8AC3E}">
        <p14:creationId xmlns:p14="http://schemas.microsoft.com/office/powerpoint/2010/main" val="502796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23.01.2018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 </a:t>
            </a:r>
            <a:r>
              <a:rPr lang="de-DE" dirty="0" err="1"/>
              <a:t>my</a:t>
            </a:r>
            <a:r>
              <a:rPr lang="de-DE" dirty="0"/>
              <a:t> </a:t>
            </a:r>
            <a:r>
              <a:rPr lang="de-DE" dirty="0" err="1"/>
              <a:t>name</a:t>
            </a:r>
            <a:r>
              <a:rPr lang="de-DE" dirty="0"/>
              <a:t> </a:t>
            </a:r>
            <a:r>
              <a:rPr lang="de-DE" dirty="0" err="1"/>
              <a:t>is</a:t>
            </a:r>
            <a:r>
              <a:rPr lang="de-DE" dirty="0"/>
              <a:t> Marcel</a:t>
            </a:r>
          </a:p>
          <a:p>
            <a:pPr marL="171450" indent="-171450">
              <a:buFont typeface="Arial" panose="020B0604020202020204" pitchFamily="34" charset="0"/>
              <a:buChar char="•"/>
            </a:pPr>
            <a:r>
              <a:rPr lang="de-DE" dirty="0" err="1"/>
              <a:t>My</a:t>
            </a:r>
            <a:r>
              <a:rPr lang="de-DE" dirty="0"/>
              <a:t> </a:t>
            </a:r>
            <a:r>
              <a:rPr lang="de-DE" dirty="0" err="1"/>
              <a:t>topic</a:t>
            </a:r>
            <a:r>
              <a:rPr lang="de-DE" dirty="0"/>
              <a:t> </a:t>
            </a:r>
            <a:r>
              <a:rPr lang="de-DE" dirty="0" err="1"/>
              <a:t>is</a:t>
            </a:r>
            <a:endParaRPr lang="de-DE" dirty="0"/>
          </a:p>
          <a:p>
            <a:pPr marL="628650" lvl="1" indent="-171450">
              <a:buFont typeface="Arial" panose="020B0604020202020204" pitchFamily="34" charset="0"/>
              <a:buChar char="•"/>
            </a:pPr>
            <a:r>
              <a:rPr lang="de-DE" dirty="0" err="1"/>
              <a:t>Get</a:t>
            </a:r>
            <a:r>
              <a:rPr lang="de-DE" dirty="0"/>
              <a:t> </a:t>
            </a:r>
            <a:r>
              <a:rPr lang="de-DE" dirty="0" err="1"/>
              <a:t>me</a:t>
            </a:r>
            <a:r>
              <a:rPr lang="de-DE" dirty="0"/>
              <a:t> out </a:t>
            </a:r>
            <a:r>
              <a:rPr lang="de-DE" dirty="0" err="1"/>
              <a:t>of</a:t>
            </a:r>
            <a:r>
              <a:rPr lang="de-DE" dirty="0"/>
              <a:t> </a:t>
            </a:r>
            <a:r>
              <a:rPr lang="de-DE" dirty="0" err="1"/>
              <a:t>here</a:t>
            </a:r>
            <a:r>
              <a:rPr lang="de-DE" dirty="0"/>
              <a:t>:</a:t>
            </a:r>
          </a:p>
          <a:p>
            <a:pPr marL="628650" lvl="1" indent="-171450">
              <a:buFont typeface="Arial" panose="020B0604020202020204" pitchFamily="34" charset="0"/>
              <a:buChar char="•"/>
            </a:pPr>
            <a:r>
              <a:rPr lang="de-DE" dirty="0" err="1"/>
              <a:t>Determining</a:t>
            </a:r>
            <a:r>
              <a:rPr lang="de-DE" dirty="0"/>
              <a:t> optimal </a:t>
            </a:r>
            <a:r>
              <a:rPr lang="de-DE" dirty="0" err="1"/>
              <a:t>policies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Staying</a:t>
            </a:r>
            <a:r>
              <a:rPr lang="de-DE" dirty="0"/>
              <a:t> in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endParaRPr lang="de-DE" dirty="0"/>
          </a:p>
          <a:p>
            <a:pPr marL="171450" indent="-171450">
              <a:buFont typeface="Arial" panose="020B0604020202020204" pitchFamily="34" charset="0"/>
              <a:buChar char="•"/>
            </a:pPr>
            <a:r>
              <a:rPr lang="de-DE" dirty="0"/>
              <a:t>I will </a:t>
            </a:r>
            <a:r>
              <a:rPr lang="de-DE" dirty="0" err="1"/>
              <a:t>now</a:t>
            </a:r>
            <a:r>
              <a:rPr lang="de-DE" dirty="0"/>
              <a:t> </a:t>
            </a:r>
            <a:r>
              <a:rPr lang="de-DE" dirty="0" err="1"/>
              <a:t>continue</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628650" lvl="1" indent="-171450">
              <a:buFont typeface="Arial" panose="020B0604020202020204" pitchFamily="34" charset="0"/>
              <a:buChar char="•"/>
            </a:pPr>
            <a:r>
              <a:rPr lang="de-DE" dirty="0"/>
              <a:t>Problem </a:t>
            </a:r>
            <a:r>
              <a:rPr lang="de-DE" dirty="0" err="1"/>
              <a:t>needs</a:t>
            </a:r>
            <a:r>
              <a:rPr lang="de-DE" dirty="0"/>
              <a:t> to </a:t>
            </a:r>
            <a:r>
              <a:rPr lang="de-DE" dirty="0" err="1"/>
              <a:t>be</a:t>
            </a:r>
            <a:r>
              <a:rPr lang="de-DE" dirty="0"/>
              <a:t> solvable </a:t>
            </a:r>
            <a:r>
              <a:rPr lang="de-DE" dirty="0" err="1"/>
              <a:t>by</a:t>
            </a:r>
            <a:r>
              <a:rPr lang="de-DE" dirty="0"/>
              <a:t> DP</a:t>
            </a:r>
          </a:p>
          <a:p>
            <a:pPr marL="171450" indent="-171450">
              <a:buFont typeface="Arial" panose="020B0604020202020204" pitchFamily="34" charset="0"/>
              <a:buChar char="•"/>
            </a:pPr>
            <a:r>
              <a:rPr lang="de-DE" dirty="0" err="1"/>
              <a:t>Overlapping</a:t>
            </a:r>
            <a:r>
              <a:rPr lang="de-DE" dirty="0"/>
              <a:t> </a:t>
            </a:r>
            <a:r>
              <a:rPr lang="de-DE" dirty="0" err="1"/>
              <a:t>subproblems</a:t>
            </a:r>
            <a:endParaRPr lang="de-DE" dirty="0"/>
          </a:p>
          <a:p>
            <a:pPr marL="171450" indent="-171450">
              <a:buFont typeface="Arial" panose="020B0604020202020204" pitchFamily="34" charset="0"/>
              <a:buChar char="•"/>
            </a:pPr>
            <a:r>
              <a:rPr lang="de-DE" dirty="0"/>
              <a:t>Optimal </a:t>
            </a:r>
            <a:r>
              <a:rPr lang="de-DE" dirty="0" err="1"/>
              <a:t>substructure</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Overlapping</a:t>
            </a:r>
            <a:r>
              <a:rPr lang="de-DE" dirty="0"/>
              <a:t> </a:t>
            </a:r>
            <a:r>
              <a:rPr lang="de-DE" dirty="0" err="1"/>
              <a:t>subproblems</a:t>
            </a:r>
            <a:r>
              <a:rPr lang="de-DE" dirty="0"/>
              <a:t> </a:t>
            </a:r>
            <a:r>
              <a:rPr lang="de-DE" dirty="0" err="1"/>
              <a:t>means</a:t>
            </a:r>
            <a:r>
              <a:rPr lang="de-DE" dirty="0"/>
              <a:t>:</a:t>
            </a:r>
          </a:p>
          <a:p>
            <a:pPr marL="628650" lvl="1" indent="-171450">
              <a:buFont typeface="Arial" panose="020B0604020202020204" pitchFamily="34" charset="0"/>
              <a:buChar char="•"/>
            </a:pPr>
            <a:r>
              <a:rPr lang="de-DE" dirty="0"/>
              <a:t>The </a:t>
            </a:r>
            <a:r>
              <a:rPr lang="de-DE" dirty="0" err="1"/>
              <a:t>space</a:t>
            </a:r>
            <a:r>
              <a:rPr lang="de-DE" dirty="0"/>
              <a:t> </a:t>
            </a:r>
            <a:r>
              <a:rPr lang="de-DE" dirty="0" err="1"/>
              <a:t>of</a:t>
            </a:r>
            <a:r>
              <a:rPr lang="de-DE" dirty="0"/>
              <a:t> </a:t>
            </a:r>
            <a:r>
              <a:rPr lang="de-DE" dirty="0" err="1"/>
              <a:t>subproblems</a:t>
            </a:r>
            <a:r>
              <a:rPr lang="de-DE" dirty="0"/>
              <a:t> </a:t>
            </a:r>
            <a:r>
              <a:rPr lang="de-DE" dirty="0" err="1"/>
              <a:t>is</a:t>
            </a:r>
            <a:r>
              <a:rPr lang="de-DE" dirty="0"/>
              <a:t> </a:t>
            </a:r>
            <a:r>
              <a:rPr lang="de-DE" dirty="0" err="1"/>
              <a:t>small</a:t>
            </a:r>
            <a:endParaRPr lang="de-DE" dirty="0"/>
          </a:p>
          <a:p>
            <a:pPr marL="628650" lvl="1" indent="-171450">
              <a:buFont typeface="Arial" panose="020B0604020202020204" pitchFamily="34" charset="0"/>
              <a:buChar char="•"/>
            </a:pPr>
            <a:r>
              <a:rPr lang="de-DE" dirty="0" err="1"/>
              <a:t>If</a:t>
            </a:r>
            <a:r>
              <a:rPr lang="de-DE" dirty="0"/>
              <a:t> </a:t>
            </a:r>
            <a:r>
              <a:rPr lang="de-DE" dirty="0" err="1"/>
              <a:t>problem</a:t>
            </a:r>
            <a:r>
              <a:rPr lang="de-DE" dirty="0"/>
              <a:t> </a:t>
            </a:r>
            <a:r>
              <a:rPr lang="de-DE" dirty="0" err="1"/>
              <a:t>is</a:t>
            </a:r>
            <a:r>
              <a:rPr lang="de-DE" dirty="0"/>
              <a:t> </a:t>
            </a:r>
            <a:r>
              <a:rPr lang="de-DE" dirty="0" err="1"/>
              <a:t>broken</a:t>
            </a:r>
            <a:r>
              <a:rPr lang="de-DE" dirty="0"/>
              <a:t> down </a:t>
            </a:r>
            <a:r>
              <a:rPr lang="de-DE" dirty="0" err="1"/>
              <a:t>into</a:t>
            </a:r>
            <a:r>
              <a:rPr lang="de-DE" dirty="0"/>
              <a:t> </a:t>
            </a:r>
            <a:r>
              <a:rPr lang="de-DE" dirty="0" err="1"/>
              <a:t>set</a:t>
            </a:r>
            <a:r>
              <a:rPr lang="de-DE" dirty="0"/>
              <a:t> </a:t>
            </a:r>
            <a:r>
              <a:rPr lang="de-DE" dirty="0" err="1"/>
              <a:t>of</a:t>
            </a:r>
            <a:r>
              <a:rPr lang="de-DE" dirty="0"/>
              <a:t> </a:t>
            </a:r>
            <a:r>
              <a:rPr lang="de-DE" dirty="0" err="1"/>
              <a:t>subproblems</a:t>
            </a:r>
            <a:endParaRPr lang="de-DE" dirty="0"/>
          </a:p>
          <a:p>
            <a:pPr marL="628650" lvl="1" indent="-171450">
              <a:buFont typeface="Arial" panose="020B0604020202020204" pitchFamily="34" charset="0"/>
              <a:buChar char="•"/>
            </a:pPr>
            <a:r>
              <a:rPr lang="de-DE" dirty="0"/>
              <a:t>Solutions to </a:t>
            </a:r>
            <a:r>
              <a:rPr lang="de-DE" dirty="0" err="1"/>
              <a:t>these</a:t>
            </a:r>
            <a:r>
              <a:rPr lang="de-DE" dirty="0"/>
              <a:t> </a:t>
            </a:r>
            <a:r>
              <a:rPr lang="de-DE" dirty="0" err="1"/>
              <a:t>subproblems</a:t>
            </a:r>
            <a:r>
              <a:rPr lang="de-DE" dirty="0"/>
              <a:t> </a:t>
            </a:r>
            <a:r>
              <a:rPr lang="de-DE" dirty="0" err="1"/>
              <a:t>reused</a:t>
            </a:r>
            <a:r>
              <a:rPr lang="de-DE" dirty="0"/>
              <a:t> </a:t>
            </a:r>
          </a:p>
          <a:p>
            <a:pPr marL="628650" lvl="1" indent="-171450">
              <a:buFont typeface="Arial" panose="020B0604020202020204" pitchFamily="34" charset="0"/>
              <a:buChar char="•"/>
            </a:pPr>
            <a:r>
              <a:rPr lang="de-DE" dirty="0" err="1"/>
              <a:t>Recursive</a:t>
            </a:r>
            <a:r>
              <a:rPr lang="de-DE" dirty="0"/>
              <a:t> </a:t>
            </a:r>
            <a:r>
              <a:rPr lang="de-DE" dirty="0" err="1"/>
              <a:t>algorithm</a:t>
            </a:r>
            <a:r>
              <a:rPr lang="de-DE" dirty="0"/>
              <a:t> </a:t>
            </a:r>
            <a:r>
              <a:rPr lang="de-DE" dirty="0" err="1"/>
              <a:t>solve</a:t>
            </a:r>
            <a:r>
              <a:rPr lang="de-DE" dirty="0"/>
              <a:t> same </a:t>
            </a:r>
            <a:r>
              <a:rPr lang="de-DE" dirty="0" err="1"/>
              <a:t>subprobs</a:t>
            </a:r>
            <a:r>
              <a:rPr lang="de-DE" dirty="0"/>
              <a:t> </a:t>
            </a:r>
            <a:r>
              <a:rPr lang="de-DE" dirty="0" err="1"/>
              <a:t>over</a:t>
            </a:r>
            <a:r>
              <a:rPr lang="de-DE" dirty="0"/>
              <a:t> and </a:t>
            </a:r>
            <a:r>
              <a:rPr lang="de-DE" dirty="0" err="1"/>
              <a:t>over</a:t>
            </a:r>
            <a:r>
              <a:rPr lang="de-DE" dirty="0"/>
              <a:t> </a:t>
            </a:r>
            <a:r>
              <a:rPr lang="de-DE" dirty="0" err="1"/>
              <a:t>again</a:t>
            </a:r>
            <a:endParaRPr lang="de-DE" dirty="0"/>
          </a:p>
          <a:p>
            <a:pPr marL="628650" lvl="1" indent="-171450">
              <a:buFont typeface="Arial" panose="020B0604020202020204" pitchFamily="34" charset="0"/>
              <a:buChar char="•"/>
            </a:pPr>
            <a:r>
              <a:rPr lang="de-DE" dirty="0"/>
              <a:t>And not </a:t>
            </a:r>
            <a:r>
              <a:rPr lang="de-DE" dirty="0" err="1"/>
              <a:t>new</a:t>
            </a:r>
            <a:r>
              <a:rPr lang="de-DE" dirty="0"/>
              <a:t> </a:t>
            </a:r>
            <a:r>
              <a:rPr lang="de-DE" dirty="0" err="1"/>
              <a:t>subproblems</a:t>
            </a:r>
            <a:endParaRPr lang="de-DE" dirty="0"/>
          </a:p>
          <a:p>
            <a:pPr marL="171450" indent="-171450">
              <a:buFont typeface="Arial" panose="020B0604020202020204" pitchFamily="34" charset="0"/>
              <a:buChar char="•"/>
            </a:pPr>
            <a:r>
              <a:rPr lang="de-DE" dirty="0"/>
              <a:t>1. </a:t>
            </a:r>
            <a:r>
              <a:rPr lang="de-DE" dirty="0" err="1"/>
              <a:t>If</a:t>
            </a:r>
            <a:r>
              <a:rPr lang="de-DE" dirty="0"/>
              <a:t> </a:t>
            </a:r>
            <a:r>
              <a:rPr lang="de-DE" dirty="0" err="1"/>
              <a:t>calculating</a:t>
            </a:r>
            <a:r>
              <a:rPr lang="de-DE" dirty="0"/>
              <a:t> </a:t>
            </a:r>
            <a:r>
              <a:rPr lang="de-DE" dirty="0" err="1"/>
              <a:t>theoptimal</a:t>
            </a:r>
            <a:r>
              <a:rPr lang="de-DE" dirty="0"/>
              <a:t> </a:t>
            </a:r>
            <a:r>
              <a:rPr lang="de-DE" dirty="0" err="1"/>
              <a:t>policies</a:t>
            </a:r>
            <a:endParaRPr lang="de-DE" dirty="0"/>
          </a:p>
          <a:p>
            <a:pPr marL="628650" lvl="1" indent="-171450">
              <a:buFont typeface="Arial" panose="020B0604020202020204" pitchFamily="34" charset="0"/>
              <a:buChar char="•"/>
            </a:pPr>
            <a:r>
              <a:rPr lang="de-DE" dirty="0"/>
              <a:t>Yellow will </a:t>
            </a:r>
            <a:r>
              <a:rPr lang="de-DE" dirty="0" err="1"/>
              <a:t>always</a:t>
            </a:r>
            <a:r>
              <a:rPr lang="de-DE" dirty="0"/>
              <a:t> </a:t>
            </a:r>
            <a:r>
              <a:rPr lang="de-DE" dirty="0" err="1"/>
              <a:t>be</a:t>
            </a:r>
            <a:r>
              <a:rPr lang="de-DE" dirty="0"/>
              <a:t> </a:t>
            </a:r>
            <a:r>
              <a:rPr lang="de-DE" dirty="0" err="1"/>
              <a:t>included</a:t>
            </a:r>
            <a:endParaRPr lang="de-DE" dirty="0"/>
          </a:p>
          <a:p>
            <a:pPr marL="171450" indent="-171450">
              <a:buFont typeface="Arial" panose="020B0604020202020204" pitchFamily="34" charset="0"/>
              <a:buChar char="•"/>
            </a:pPr>
            <a:r>
              <a:rPr lang="de-DE" dirty="0"/>
              <a:t>2. Here </a:t>
            </a:r>
            <a:r>
              <a:rPr lang="de-DE" dirty="0" err="1"/>
              <a:t>again</a:t>
            </a:r>
            <a:r>
              <a:rPr lang="de-DE" dirty="0"/>
              <a:t> </a:t>
            </a:r>
            <a:r>
              <a:rPr lang="de-DE" dirty="0" err="1"/>
              <a:t>yellow</a:t>
            </a:r>
            <a:r>
              <a:rPr lang="de-DE" dirty="0"/>
              <a:t> </a:t>
            </a:r>
            <a:r>
              <a:rPr lang="de-DE" dirty="0" err="1"/>
              <a:t>included</a:t>
            </a:r>
            <a:endParaRPr lang="de-DE" dirty="0"/>
          </a:p>
          <a:p>
            <a:pPr marL="171450" indent="-171450">
              <a:buFont typeface="Arial" panose="020B0604020202020204" pitchFamily="34" charset="0"/>
              <a:buChar char="•"/>
            </a:pPr>
            <a:r>
              <a:rPr lang="de-DE" dirty="0"/>
              <a:t>3. Also</a:t>
            </a:r>
          </a:p>
          <a:p>
            <a:pPr marL="171450" indent="-171450">
              <a:buFont typeface="Arial" panose="020B0604020202020204" pitchFamily="34" charset="0"/>
              <a:buChar char="•"/>
            </a:pPr>
            <a:r>
              <a:rPr lang="de-DE" dirty="0"/>
              <a:t>Yellow </a:t>
            </a:r>
            <a:r>
              <a:rPr lang="de-DE" dirty="0" err="1"/>
              <a:t>piece</a:t>
            </a:r>
            <a:r>
              <a:rPr lang="de-DE" dirty="0"/>
              <a:t> </a:t>
            </a:r>
            <a:r>
              <a:rPr lang="de-DE" dirty="0" err="1"/>
              <a:t>always</a:t>
            </a:r>
            <a:r>
              <a:rPr lang="de-DE" dirty="0"/>
              <a:t> </a:t>
            </a:r>
            <a:r>
              <a:rPr lang="de-DE" dirty="0" err="1"/>
              <a:t>included</a:t>
            </a:r>
            <a:endParaRPr lang="de-DE" dirty="0"/>
          </a:p>
          <a:p>
            <a:pPr marL="628650" lvl="1" indent="-171450">
              <a:buFont typeface="Arial" panose="020B0604020202020204" pitchFamily="34" charset="0"/>
              <a:buChar char="•"/>
            </a:pPr>
            <a:r>
              <a:rPr lang="de-DE" dirty="0" err="1"/>
              <a:t>Recusive</a:t>
            </a:r>
            <a:r>
              <a:rPr lang="de-DE" dirty="0"/>
              <a:t> </a:t>
            </a:r>
            <a:r>
              <a:rPr lang="de-DE" dirty="0" err="1"/>
              <a:t>algorithm</a:t>
            </a:r>
            <a:r>
              <a:rPr lang="de-DE" dirty="0"/>
              <a:t> will </a:t>
            </a:r>
            <a:r>
              <a:rPr lang="de-DE" dirty="0" err="1"/>
              <a:t>over</a:t>
            </a:r>
            <a:r>
              <a:rPr lang="de-DE" dirty="0"/>
              <a:t> and </a:t>
            </a:r>
            <a:r>
              <a:rPr lang="de-DE" dirty="0" err="1"/>
              <a:t>over</a:t>
            </a:r>
            <a:r>
              <a:rPr lang="de-DE" dirty="0"/>
              <a:t> </a:t>
            </a:r>
            <a:r>
              <a:rPr lang="de-DE" dirty="0" err="1"/>
              <a:t>calculate</a:t>
            </a:r>
            <a:r>
              <a:rPr lang="de-DE" dirty="0"/>
              <a:t> </a:t>
            </a:r>
            <a:r>
              <a:rPr lang="de-DE" dirty="0" err="1"/>
              <a:t>this</a:t>
            </a:r>
            <a:r>
              <a:rPr lang="de-DE" dirty="0"/>
              <a:t> </a:t>
            </a:r>
            <a:r>
              <a:rPr lang="de-DE" dirty="0" err="1"/>
              <a:t>piece</a:t>
            </a:r>
            <a:r>
              <a:rPr lang="de-DE" dirty="0"/>
              <a:t> </a:t>
            </a:r>
            <a:r>
              <a:rPr lang="de-DE" dirty="0" err="1"/>
              <a:t>of</a:t>
            </a:r>
            <a:r>
              <a:rPr lang="de-DE" dirty="0"/>
              <a:t> </a:t>
            </a:r>
            <a:r>
              <a:rPr lang="de-DE" dirty="0" err="1"/>
              <a:t>path</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11</a:t>
            </a:fld>
            <a:endParaRPr lang="de-DE"/>
          </a:p>
        </p:txBody>
      </p:sp>
    </p:spTree>
    <p:extLst>
      <p:ext uri="{BB962C8B-B14F-4D97-AF65-F5344CB8AC3E}">
        <p14:creationId xmlns:p14="http://schemas.microsoft.com/office/powerpoint/2010/main" val="77384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t>A </a:t>
            </a:r>
            <a:r>
              <a:rPr lang="de-DE" sz="1200" dirty="0" err="1"/>
              <a:t>problem</a:t>
            </a:r>
            <a:r>
              <a:rPr lang="de-DE" sz="1200" dirty="0"/>
              <a:t> </a:t>
            </a:r>
            <a:r>
              <a:rPr lang="de-DE" sz="1200" dirty="0" err="1"/>
              <a:t>has</a:t>
            </a:r>
            <a:r>
              <a:rPr lang="de-DE" sz="1200" dirty="0"/>
              <a:t> optimal </a:t>
            </a:r>
            <a:r>
              <a:rPr lang="de-DE" sz="1200" dirty="0" err="1"/>
              <a:t>substructure</a:t>
            </a:r>
            <a:r>
              <a:rPr lang="de-DE" sz="1200" dirty="0"/>
              <a:t> </a:t>
            </a:r>
            <a:r>
              <a:rPr lang="de-DE" sz="1200" dirty="0" err="1"/>
              <a:t>if</a:t>
            </a:r>
            <a:r>
              <a:rPr lang="de-DE" sz="1200" dirty="0"/>
              <a:t> Solution </a:t>
            </a:r>
            <a:r>
              <a:rPr lang="de-DE" sz="1200" dirty="0" err="1"/>
              <a:t>for</a:t>
            </a:r>
            <a:r>
              <a:rPr lang="de-DE" sz="1200" dirty="0"/>
              <a:t> </a:t>
            </a:r>
            <a:r>
              <a:rPr lang="de-DE" sz="1200" dirty="0" err="1"/>
              <a:t>whole</a:t>
            </a:r>
            <a:r>
              <a:rPr lang="de-DE" sz="1200" dirty="0"/>
              <a:t> </a:t>
            </a:r>
            <a:r>
              <a:rPr lang="de-DE" sz="1200" dirty="0" err="1"/>
              <a:t>problem</a:t>
            </a:r>
            <a:r>
              <a:rPr lang="de-DE" sz="1200" dirty="0"/>
              <a:t> </a:t>
            </a:r>
            <a:r>
              <a:rPr lang="de-DE" sz="1200" dirty="0" err="1"/>
              <a:t>found</a:t>
            </a:r>
            <a:r>
              <a:rPr lang="de-DE" sz="1200" dirty="0"/>
              <a:t> </a:t>
            </a:r>
            <a:r>
              <a:rPr lang="de-DE" sz="1200" dirty="0" err="1"/>
              <a:t>by</a:t>
            </a:r>
            <a:r>
              <a:rPr lang="de-DE" sz="1200" dirty="0"/>
              <a:t> </a:t>
            </a:r>
            <a:r>
              <a:rPr lang="de-DE" sz="1200" dirty="0" err="1"/>
              <a:t>combination</a:t>
            </a:r>
            <a:r>
              <a:rPr lang="de-DE" sz="1200" dirty="0"/>
              <a:t> </a:t>
            </a:r>
            <a:r>
              <a:rPr lang="de-DE" sz="1200" dirty="0" err="1"/>
              <a:t>of</a:t>
            </a:r>
            <a:r>
              <a:rPr lang="de-DE" sz="1200" dirty="0"/>
              <a:t> </a:t>
            </a:r>
            <a:r>
              <a:rPr lang="de-DE" sz="1200" dirty="0" err="1"/>
              <a:t>solutions</a:t>
            </a:r>
            <a:r>
              <a:rPr lang="de-DE" sz="1200" dirty="0"/>
              <a:t> </a:t>
            </a:r>
            <a:r>
              <a:rPr lang="de-DE" sz="1200" dirty="0" err="1"/>
              <a:t>for</a:t>
            </a:r>
            <a:r>
              <a:rPr lang="de-DE" sz="1200" dirty="0"/>
              <a:t> </a:t>
            </a:r>
            <a:r>
              <a:rPr lang="de-DE" sz="1200" dirty="0" err="1"/>
              <a:t>subproblems</a:t>
            </a:r>
            <a:endParaRPr lang="de-DE" sz="1200" dirty="0"/>
          </a:p>
          <a:p>
            <a:pPr marL="171450" indent="-171450">
              <a:buFont typeface="Arial" panose="020B0604020202020204" pitchFamily="34" charset="0"/>
              <a:buChar char="•"/>
            </a:pPr>
            <a:r>
              <a:rPr lang="de-DE" sz="1200" dirty="0" err="1"/>
              <a:t>Normally</a:t>
            </a:r>
            <a:r>
              <a:rPr lang="de-DE" sz="1200" dirty="0"/>
              <a:t> </a:t>
            </a:r>
            <a:r>
              <a:rPr lang="de-DE" sz="1200" dirty="0" err="1"/>
              <a:t>used</a:t>
            </a:r>
            <a:r>
              <a:rPr lang="de-DE" sz="1200" dirty="0"/>
              <a:t> </a:t>
            </a:r>
            <a:r>
              <a:rPr lang="de-DE" sz="1200" dirty="0" err="1"/>
              <a:t>by</a:t>
            </a:r>
            <a:r>
              <a:rPr lang="de-DE" sz="1200" dirty="0"/>
              <a:t> </a:t>
            </a:r>
            <a:r>
              <a:rPr lang="de-DE" sz="1200" dirty="0" err="1"/>
              <a:t>greedy</a:t>
            </a:r>
            <a:r>
              <a:rPr lang="de-DE" sz="1200" dirty="0"/>
              <a:t> algorithms</a:t>
            </a:r>
          </a:p>
          <a:p>
            <a:pPr marL="171450" indent="-171450">
              <a:buFont typeface="Arial" panose="020B0604020202020204" pitchFamily="34" charset="0"/>
              <a:buChar char="•"/>
            </a:pPr>
            <a:r>
              <a:rPr lang="de-DE" sz="1200" dirty="0"/>
              <a:t>Leads to optimal </a:t>
            </a:r>
            <a:r>
              <a:rPr lang="de-DE" sz="1200" dirty="0" err="1"/>
              <a:t>overall</a:t>
            </a:r>
            <a:r>
              <a:rPr lang="de-DE" sz="1200" dirty="0"/>
              <a:t> </a:t>
            </a:r>
            <a:r>
              <a:rPr lang="de-DE" sz="1200" dirty="0" err="1"/>
              <a:t>solution</a:t>
            </a:r>
            <a:endParaRPr lang="de-DE" sz="1200" dirty="0"/>
          </a:p>
          <a:p>
            <a:pPr marL="171450" indent="-171450">
              <a:buFont typeface="Arial" panose="020B0604020202020204" pitchFamily="34" charset="0"/>
              <a:buChar char="•"/>
            </a:pPr>
            <a:r>
              <a:rPr lang="de-DE" sz="1200" dirty="0"/>
              <a:t>Animation:</a:t>
            </a:r>
          </a:p>
          <a:p>
            <a:pPr marL="628650" lvl="1" indent="-171450">
              <a:buFont typeface="Arial" panose="020B0604020202020204" pitchFamily="34" charset="0"/>
              <a:buChar char="•"/>
            </a:pPr>
            <a:r>
              <a:rPr lang="de-DE" sz="1200" dirty="0" err="1"/>
              <a:t>For</a:t>
            </a:r>
            <a:r>
              <a:rPr lang="de-DE" sz="1200" dirty="0"/>
              <a:t> </a:t>
            </a:r>
            <a:r>
              <a:rPr lang="de-DE" sz="1200" dirty="0" err="1"/>
              <a:t>calculating</a:t>
            </a:r>
            <a:r>
              <a:rPr lang="de-DE" sz="1200" dirty="0"/>
              <a:t> </a:t>
            </a:r>
            <a:r>
              <a:rPr lang="de-DE" sz="1200" dirty="0" err="1"/>
              <a:t>this</a:t>
            </a:r>
            <a:r>
              <a:rPr lang="de-DE" sz="1200" dirty="0"/>
              <a:t> </a:t>
            </a:r>
            <a:r>
              <a:rPr lang="de-DE" sz="1200" dirty="0" err="1"/>
              <a:t>whole</a:t>
            </a:r>
            <a:r>
              <a:rPr lang="de-DE" sz="1200" dirty="0"/>
              <a:t> optimal </a:t>
            </a:r>
            <a:r>
              <a:rPr lang="de-DE" sz="1200" dirty="0" err="1"/>
              <a:t>policy</a:t>
            </a:r>
            <a:r>
              <a:rPr lang="de-DE" sz="1200" dirty="0"/>
              <a:t> (</a:t>
            </a:r>
            <a:r>
              <a:rPr lang="de-DE" sz="1200" dirty="0" err="1"/>
              <a:t>green</a:t>
            </a:r>
            <a:r>
              <a:rPr lang="de-DE" sz="1200" dirty="0"/>
              <a:t>)</a:t>
            </a:r>
          </a:p>
          <a:p>
            <a:pPr marL="628650" lvl="1" indent="-171450">
              <a:buFont typeface="Arial" panose="020B0604020202020204" pitchFamily="34" charset="0"/>
              <a:buChar char="•"/>
            </a:pPr>
            <a:r>
              <a:rPr lang="de-DE" sz="1200" dirty="0" err="1"/>
              <a:t>We</a:t>
            </a:r>
            <a:r>
              <a:rPr lang="de-DE" sz="1200" dirty="0"/>
              <a:t> </a:t>
            </a:r>
            <a:r>
              <a:rPr lang="de-DE" sz="1200" dirty="0" err="1"/>
              <a:t>could</a:t>
            </a:r>
            <a:r>
              <a:rPr lang="de-DE" sz="1200" dirty="0"/>
              <a:t> </a:t>
            </a:r>
            <a:r>
              <a:rPr lang="de-DE" sz="1200" dirty="0" err="1"/>
              <a:t>have</a:t>
            </a:r>
            <a:r>
              <a:rPr lang="de-DE" sz="1200" dirty="0"/>
              <a:t> also </a:t>
            </a:r>
            <a:r>
              <a:rPr lang="de-DE" sz="1200" dirty="0" err="1"/>
              <a:t>calculated</a:t>
            </a:r>
            <a:r>
              <a:rPr lang="de-DE" sz="1200" dirty="0"/>
              <a:t> </a:t>
            </a:r>
            <a:r>
              <a:rPr lang="de-DE" sz="1200" dirty="0" err="1"/>
              <a:t>the</a:t>
            </a:r>
            <a:r>
              <a:rPr lang="de-DE" sz="1200" dirty="0"/>
              <a:t> </a:t>
            </a:r>
            <a:r>
              <a:rPr lang="de-DE" sz="1200" dirty="0" err="1"/>
              <a:t>subpaths</a:t>
            </a:r>
            <a:r>
              <a:rPr lang="de-DE" sz="1200" dirty="0"/>
              <a:t> </a:t>
            </a:r>
            <a:r>
              <a:rPr lang="de-DE" sz="1200" dirty="0" err="1"/>
              <a:t>from</a:t>
            </a:r>
            <a:r>
              <a:rPr lang="de-DE" sz="1200" dirty="0"/>
              <a:t> p-&gt;x &amp; x-&gt;</a:t>
            </a:r>
            <a:r>
              <a:rPr lang="de-DE" sz="1200" dirty="0" err="1"/>
              <a:t>goal</a:t>
            </a:r>
            <a:r>
              <a:rPr lang="de-DE" sz="1200" dirty="0"/>
              <a:t> </a:t>
            </a:r>
            <a:r>
              <a:rPr lang="de-DE" sz="1200" dirty="0" err="1"/>
              <a:t>which</a:t>
            </a:r>
            <a:r>
              <a:rPr lang="de-DE" sz="1200" dirty="0"/>
              <a:t> </a:t>
            </a:r>
            <a:r>
              <a:rPr lang="de-DE" sz="1200" dirty="0" err="1"/>
              <a:t>have</a:t>
            </a:r>
            <a:r>
              <a:rPr lang="de-DE" sz="1200" dirty="0"/>
              <a:t> to </a:t>
            </a:r>
            <a:r>
              <a:rPr lang="de-DE" sz="1200" dirty="0" err="1"/>
              <a:t>be</a:t>
            </a:r>
            <a:r>
              <a:rPr lang="de-DE" sz="1200" dirty="0"/>
              <a:t> </a:t>
            </a:r>
            <a:r>
              <a:rPr lang="de-DE" sz="1200" dirty="0" err="1"/>
              <a:t>the</a:t>
            </a:r>
            <a:r>
              <a:rPr lang="de-DE" sz="1200" dirty="0"/>
              <a:t> </a:t>
            </a:r>
            <a:r>
              <a:rPr lang="de-DE" sz="1200" dirty="0" err="1"/>
              <a:t>shortest</a:t>
            </a:r>
            <a:r>
              <a:rPr lang="de-DE" sz="1200" dirty="0"/>
              <a:t> </a:t>
            </a:r>
            <a:r>
              <a:rPr lang="de-DE" sz="1200" dirty="0" err="1"/>
              <a:t>paths</a:t>
            </a:r>
            <a:endParaRPr lang="de-DE" sz="1200" dirty="0"/>
          </a:p>
          <a:p>
            <a:pPr marL="628650" lvl="1" indent="-171450">
              <a:buFont typeface="Arial" panose="020B0604020202020204" pitchFamily="34" charset="0"/>
              <a:buChar char="•"/>
            </a:pPr>
            <a:r>
              <a:rPr lang="de-DE" sz="1200" dirty="0" err="1"/>
              <a:t>Could</a:t>
            </a:r>
            <a:r>
              <a:rPr lang="de-DE" sz="1200" dirty="0"/>
              <a:t> </a:t>
            </a:r>
            <a:r>
              <a:rPr lang="de-DE" sz="1200" dirty="0" err="1"/>
              <a:t>again</a:t>
            </a:r>
            <a:r>
              <a:rPr lang="de-DE" sz="1200" dirty="0"/>
              <a:t> </a:t>
            </a:r>
            <a:r>
              <a:rPr lang="de-DE" sz="1200" dirty="0" err="1"/>
              <a:t>split</a:t>
            </a:r>
            <a:r>
              <a:rPr lang="de-DE" sz="1200" dirty="0"/>
              <a:t> in x-&gt;y &amp; y-&gt;</a:t>
            </a:r>
            <a:r>
              <a:rPr lang="de-DE" sz="1200" dirty="0" err="1"/>
              <a:t>goal</a:t>
            </a:r>
            <a:endParaRPr lang="de-DE" sz="1200" dirty="0"/>
          </a:p>
          <a:p>
            <a:pPr marL="628650" lvl="1" indent="-171450">
              <a:buFont typeface="Arial" panose="020B0604020202020204" pitchFamily="34" charset="0"/>
              <a:buChar char="•"/>
            </a:pPr>
            <a:r>
              <a:rPr lang="de-DE" sz="1200" dirty="0"/>
              <a:t>Split down </a:t>
            </a:r>
            <a:r>
              <a:rPr lang="de-DE" sz="1200" dirty="0" err="1"/>
              <a:t>recursively</a:t>
            </a:r>
            <a:r>
              <a:rPr lang="de-DE" sz="1200" dirty="0"/>
              <a:t> </a:t>
            </a:r>
            <a:r>
              <a:rPr lang="de-DE" sz="1200" dirty="0" err="1"/>
              <a:t>until</a:t>
            </a:r>
            <a:r>
              <a:rPr lang="de-DE" sz="1200" dirty="0"/>
              <a:t> </a:t>
            </a:r>
            <a:r>
              <a:rPr lang="de-DE" sz="1200" dirty="0" err="1"/>
              <a:t>only</a:t>
            </a:r>
            <a:r>
              <a:rPr lang="de-DE" sz="1200" dirty="0"/>
              <a:t> </a:t>
            </a:r>
            <a:r>
              <a:rPr lang="de-DE" sz="1200" dirty="0" err="1"/>
              <a:t>one</a:t>
            </a:r>
            <a:r>
              <a:rPr lang="de-DE" sz="1200" dirty="0"/>
              <a:t> </a:t>
            </a:r>
            <a:r>
              <a:rPr lang="de-DE" sz="1200" dirty="0" err="1"/>
              <a:t>tile</a:t>
            </a:r>
            <a:r>
              <a:rPr lang="de-DE" sz="1200" dirty="0"/>
              <a:t> to </a:t>
            </a:r>
            <a:r>
              <a:rPr lang="de-DE" sz="1200" dirty="0" err="1"/>
              <a:t>next</a:t>
            </a:r>
            <a:r>
              <a:rPr lang="de-DE" sz="1200" dirty="0"/>
              <a:t> </a:t>
            </a:r>
            <a:r>
              <a:rPr lang="de-DE" sz="1200" dirty="0" err="1"/>
              <a:t>one</a:t>
            </a:r>
            <a:r>
              <a:rPr lang="de-DE" sz="1200" dirty="0"/>
              <a:t> and </a:t>
            </a:r>
            <a:r>
              <a:rPr lang="de-DE" sz="1200" dirty="0" err="1"/>
              <a:t>combine</a:t>
            </a:r>
            <a:r>
              <a:rPr lang="de-DE" sz="1200" dirty="0"/>
              <a:t> </a:t>
            </a:r>
            <a:r>
              <a:rPr lang="de-DE" sz="1200" dirty="0" err="1"/>
              <a:t>these</a:t>
            </a:r>
            <a:r>
              <a:rPr lang="de-DE" sz="1200" dirty="0"/>
              <a:t> </a:t>
            </a:r>
            <a:r>
              <a:rPr lang="de-DE" sz="1200" dirty="0" err="1"/>
              <a:t>solutions</a:t>
            </a:r>
            <a:r>
              <a:rPr lang="de-DE" sz="1200" dirty="0"/>
              <a:t> to </a:t>
            </a:r>
            <a:r>
              <a:rPr lang="de-DE" sz="1200" dirty="0" err="1"/>
              <a:t>whole</a:t>
            </a:r>
            <a:r>
              <a:rPr lang="de-DE" sz="1200" dirty="0"/>
              <a:t> </a:t>
            </a:r>
            <a:r>
              <a:rPr lang="de-DE" sz="1200" dirty="0" err="1"/>
              <a:t>solution</a:t>
            </a:r>
            <a:endParaRPr lang="de-DE" sz="1200" dirty="0"/>
          </a:p>
        </p:txBody>
      </p:sp>
      <p:sp>
        <p:nvSpPr>
          <p:cNvPr id="4" name="Foliennummernplatzhalter 3"/>
          <p:cNvSpPr>
            <a:spLocks noGrp="1"/>
          </p:cNvSpPr>
          <p:nvPr>
            <p:ph type="sldNum" sz="quarter" idx="10"/>
          </p:nvPr>
        </p:nvSpPr>
        <p:spPr/>
        <p:txBody>
          <a:bodyPr/>
          <a:lstStyle/>
          <a:p>
            <a:fld id="{9192A751-5E40-4DDF-8697-5E2FF2679CAC}" type="slidenum">
              <a:rPr lang="de-DE" smtClean="0"/>
              <a:t>12</a:t>
            </a:fld>
            <a:endParaRPr lang="de-DE"/>
          </a:p>
        </p:txBody>
      </p:sp>
    </p:spTree>
    <p:extLst>
      <p:ext uri="{BB962C8B-B14F-4D97-AF65-F5344CB8AC3E}">
        <p14:creationId xmlns:p14="http://schemas.microsoft.com/office/powerpoint/2010/main" val="141653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Finished</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171450" indent="-171450">
              <a:buFont typeface="Arial" panose="020B0604020202020204" pitchFamily="34" charset="0"/>
              <a:buChar char="•"/>
            </a:pPr>
            <a:r>
              <a:rPr lang="de-DE" dirty="0" err="1"/>
              <a:t>Now</a:t>
            </a:r>
            <a:r>
              <a:rPr lang="de-DE" dirty="0"/>
              <a:t> </a:t>
            </a:r>
            <a:r>
              <a:rPr lang="de-DE" dirty="0" err="1"/>
              <a:t>come</a:t>
            </a:r>
            <a:r>
              <a:rPr lang="de-DE" dirty="0"/>
              <a:t> to </a:t>
            </a:r>
            <a:r>
              <a:rPr lang="de-DE" dirty="0" err="1"/>
              <a:t>how</a:t>
            </a:r>
            <a:r>
              <a:rPr lang="de-DE" dirty="0"/>
              <a:t> to </a:t>
            </a:r>
            <a:r>
              <a:rPr lang="de-DE" dirty="0" err="1"/>
              <a:t>actually</a:t>
            </a:r>
            <a:r>
              <a:rPr lang="de-DE" dirty="0"/>
              <a:t> </a:t>
            </a:r>
            <a:r>
              <a:rPr lang="de-DE" dirty="0" err="1"/>
              <a:t>apply</a:t>
            </a:r>
            <a:r>
              <a:rPr lang="de-DE" dirty="0"/>
              <a:t> Dynamic </a:t>
            </a:r>
            <a:r>
              <a:rPr lang="de-DE" dirty="0" err="1"/>
              <a:t>Programming</a:t>
            </a:r>
            <a:endParaRPr lang="de-DE" dirty="0"/>
          </a:p>
          <a:p>
            <a:pPr marL="171450" indent="-171450">
              <a:buFont typeface="Arial" panose="020B0604020202020204" pitchFamily="34" charset="0"/>
              <a:buChar char="•"/>
            </a:pPr>
            <a:r>
              <a:rPr lang="de-DE" dirty="0"/>
              <a:t>To </a:t>
            </a:r>
            <a:r>
              <a:rPr lang="de-DE" dirty="0" err="1"/>
              <a:t>solve</a:t>
            </a:r>
            <a:r>
              <a:rPr lang="de-DE" dirty="0"/>
              <a:t> Problems in Computer Science</a:t>
            </a:r>
          </a:p>
        </p:txBody>
      </p:sp>
      <p:sp>
        <p:nvSpPr>
          <p:cNvPr id="4" name="Foliennummernplatzhalter 3"/>
          <p:cNvSpPr>
            <a:spLocks noGrp="1"/>
          </p:cNvSpPr>
          <p:nvPr>
            <p:ph type="sldNum" sz="quarter" idx="10"/>
          </p:nvPr>
        </p:nvSpPr>
        <p:spPr/>
        <p:txBody>
          <a:bodyPr/>
          <a:lstStyle/>
          <a:p>
            <a:fld id="{9192A751-5E40-4DDF-8697-5E2FF2679CAC}" type="slidenum">
              <a:rPr lang="de-DE" smtClean="0"/>
              <a:t>13</a:t>
            </a:fld>
            <a:endParaRPr lang="de-DE"/>
          </a:p>
        </p:txBody>
      </p:sp>
    </p:spTree>
    <p:extLst>
      <p:ext uri="{BB962C8B-B14F-4D97-AF65-F5344CB8AC3E}">
        <p14:creationId xmlns:p14="http://schemas.microsoft.com/office/powerpoint/2010/main" val="321084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err="1"/>
              <a:t>Important</a:t>
            </a:r>
            <a:r>
              <a:rPr lang="de-DE" sz="1200" dirty="0"/>
              <a:t> Concept </a:t>
            </a:r>
            <a:r>
              <a:rPr lang="de-DE" sz="1200" dirty="0" err="1"/>
              <a:t>for</a:t>
            </a:r>
            <a:r>
              <a:rPr lang="de-DE" sz="1200" dirty="0"/>
              <a:t> DP </a:t>
            </a:r>
            <a:r>
              <a:rPr lang="de-DE" sz="1200" dirty="0" err="1"/>
              <a:t>is</a:t>
            </a:r>
            <a:r>
              <a:rPr lang="de-DE" sz="1200" dirty="0"/>
              <a:t> </a:t>
            </a:r>
            <a:r>
              <a:rPr lang="de-DE" sz="1200" dirty="0" err="1"/>
              <a:t>memozation</a:t>
            </a:r>
            <a:endParaRPr lang="de-DE" sz="1200" dirty="0"/>
          </a:p>
          <a:p>
            <a:pPr marL="171450" indent="-171450">
              <a:buFont typeface="Arial" panose="020B0604020202020204" pitchFamily="34" charset="0"/>
              <a:buChar char="•"/>
            </a:pPr>
            <a:r>
              <a:rPr lang="de-DE" sz="1200" dirty="0"/>
              <a:t>As </a:t>
            </a:r>
            <a:r>
              <a:rPr lang="de-DE" sz="1200" dirty="0" err="1"/>
              <a:t>result</a:t>
            </a:r>
            <a:r>
              <a:rPr lang="de-DE" sz="1200" dirty="0"/>
              <a:t> </a:t>
            </a:r>
            <a:r>
              <a:rPr lang="de-DE" sz="1200" dirty="0" err="1"/>
              <a:t>of</a:t>
            </a:r>
            <a:r>
              <a:rPr lang="de-DE" sz="1200" dirty="0"/>
              <a:t> </a:t>
            </a:r>
            <a:r>
              <a:rPr lang="de-DE" sz="1200" dirty="0" err="1"/>
              <a:t>overlapping</a:t>
            </a:r>
            <a:r>
              <a:rPr lang="de-DE" sz="1200" dirty="0"/>
              <a:t> </a:t>
            </a:r>
            <a:r>
              <a:rPr lang="de-DE" sz="1200" dirty="0" err="1"/>
              <a:t>subproblems</a:t>
            </a:r>
            <a:endParaRPr lang="de-DE" sz="1200" dirty="0"/>
          </a:p>
          <a:p>
            <a:pPr marL="628650" lvl="1" indent="-171450">
              <a:buFont typeface="Arial" panose="020B0604020202020204" pitchFamily="34" charset="0"/>
              <a:buChar char="•"/>
            </a:pPr>
            <a:r>
              <a:rPr lang="de-DE" sz="1200" dirty="0"/>
              <a:t>Problem </a:t>
            </a:r>
            <a:r>
              <a:rPr lang="de-DE" sz="1200" dirty="0" err="1"/>
              <a:t>can</a:t>
            </a:r>
            <a:r>
              <a:rPr lang="de-DE" sz="1200" dirty="0"/>
              <a:t> </a:t>
            </a:r>
            <a:r>
              <a:rPr lang="de-DE" sz="1200" dirty="0" err="1"/>
              <a:t>be</a:t>
            </a:r>
            <a:r>
              <a:rPr lang="de-DE" sz="1200" dirty="0"/>
              <a:t> </a:t>
            </a:r>
            <a:r>
              <a:rPr lang="de-DE" sz="1200" dirty="0" err="1"/>
              <a:t>broken</a:t>
            </a:r>
            <a:r>
              <a:rPr lang="de-DE" sz="1200" dirty="0"/>
              <a:t> down </a:t>
            </a:r>
            <a:r>
              <a:rPr lang="de-DE" sz="1200" dirty="0" err="1"/>
              <a:t>subproblems</a:t>
            </a:r>
            <a:endParaRPr lang="de-DE" sz="1200" dirty="0"/>
          </a:p>
          <a:p>
            <a:pPr marL="628650" lvl="1" indent="-171450">
              <a:buFont typeface="Arial" panose="020B0604020202020204" pitchFamily="34" charset="0"/>
              <a:buChar char="•"/>
            </a:pPr>
            <a:r>
              <a:rPr lang="de-DE" sz="1200" dirty="0" err="1"/>
              <a:t>For</a:t>
            </a:r>
            <a:r>
              <a:rPr lang="de-DE" sz="1200" dirty="0"/>
              <a:t> </a:t>
            </a:r>
            <a:r>
              <a:rPr lang="de-DE" sz="1200" dirty="0" err="1"/>
              <a:t>each</a:t>
            </a:r>
            <a:r>
              <a:rPr lang="de-DE" sz="1200" dirty="0"/>
              <a:t> </a:t>
            </a:r>
            <a:r>
              <a:rPr lang="de-DE" sz="1200" dirty="0" err="1"/>
              <a:t>subproblem</a:t>
            </a:r>
            <a:r>
              <a:rPr lang="de-DE" sz="1200" dirty="0"/>
              <a:t> </a:t>
            </a:r>
            <a:r>
              <a:rPr lang="de-DE" sz="1200" dirty="0" err="1"/>
              <a:t>calculate</a:t>
            </a:r>
            <a:r>
              <a:rPr lang="de-DE" sz="1200" dirty="0"/>
              <a:t> </a:t>
            </a:r>
            <a:r>
              <a:rPr lang="de-DE" sz="1200" dirty="0" err="1"/>
              <a:t>solution</a:t>
            </a:r>
            <a:endParaRPr lang="de-DE" sz="1200" dirty="0"/>
          </a:p>
          <a:p>
            <a:pPr marL="171450" lvl="0" indent="-171450">
              <a:buFont typeface="Arial" panose="020B0604020202020204" pitchFamily="34" charset="0"/>
              <a:buChar char="•"/>
            </a:pPr>
            <a:r>
              <a:rPr lang="de-DE" sz="1200" dirty="0" err="1"/>
              <a:t>Results</a:t>
            </a:r>
            <a:r>
              <a:rPr lang="de-DE" sz="1200" dirty="0"/>
              <a:t> </a:t>
            </a:r>
            <a:r>
              <a:rPr lang="de-DE" sz="1200" dirty="0" err="1"/>
              <a:t>can</a:t>
            </a:r>
            <a:r>
              <a:rPr lang="de-DE" sz="1200" dirty="0"/>
              <a:t> </a:t>
            </a:r>
            <a:r>
              <a:rPr lang="de-DE" sz="1200" dirty="0" err="1"/>
              <a:t>be</a:t>
            </a:r>
            <a:r>
              <a:rPr lang="de-DE" sz="1200" dirty="0"/>
              <a:t> </a:t>
            </a:r>
            <a:r>
              <a:rPr lang="de-DE" sz="1200" dirty="0" err="1"/>
              <a:t>stored</a:t>
            </a:r>
            <a:r>
              <a:rPr lang="de-DE" sz="1200" dirty="0"/>
              <a:t> in a </a:t>
            </a:r>
            <a:r>
              <a:rPr lang="de-DE" sz="1200" dirty="0" err="1"/>
              <a:t>table</a:t>
            </a:r>
            <a:r>
              <a:rPr lang="de-DE" sz="1200" dirty="0"/>
              <a:t>, so </a:t>
            </a:r>
            <a:r>
              <a:rPr lang="de-DE" sz="1200" dirty="0" err="1"/>
              <a:t>solution</a:t>
            </a:r>
            <a:r>
              <a:rPr lang="de-DE" sz="1200" dirty="0"/>
              <a:t> </a:t>
            </a:r>
            <a:r>
              <a:rPr lang="de-DE" sz="1200" dirty="0" err="1"/>
              <a:t>found</a:t>
            </a:r>
            <a:r>
              <a:rPr lang="de-DE" sz="1200" dirty="0"/>
              <a:t> </a:t>
            </a:r>
            <a:r>
              <a:rPr lang="de-DE" sz="1200" dirty="0" err="1"/>
              <a:t>pnly</a:t>
            </a:r>
            <a:r>
              <a:rPr lang="de-DE" sz="1200" dirty="0"/>
              <a:t> </a:t>
            </a:r>
            <a:r>
              <a:rPr lang="de-DE" sz="1200" dirty="0" err="1"/>
              <a:t>once</a:t>
            </a:r>
            <a:endParaRPr lang="de-DE" sz="1200" dirty="0"/>
          </a:p>
          <a:p>
            <a:pPr marL="171450" indent="-171450">
              <a:buFont typeface="Arial" panose="020B0604020202020204" pitchFamily="34" charset="0"/>
              <a:buChar char="•"/>
            </a:pPr>
            <a:r>
              <a:rPr lang="de-DE" sz="1200" dirty="0" err="1"/>
              <a:t>If</a:t>
            </a:r>
            <a:r>
              <a:rPr lang="de-DE" sz="1200" dirty="0"/>
              <a:t> </a:t>
            </a:r>
            <a:r>
              <a:rPr lang="de-DE" sz="1200" dirty="0" err="1"/>
              <a:t>problem</a:t>
            </a:r>
            <a:r>
              <a:rPr lang="de-DE" sz="1200" dirty="0"/>
              <a:t> </a:t>
            </a:r>
            <a:r>
              <a:rPr lang="de-DE" sz="1200" dirty="0" err="1"/>
              <a:t>is</a:t>
            </a:r>
            <a:r>
              <a:rPr lang="de-DE" sz="1200" dirty="0"/>
              <a:t> </a:t>
            </a:r>
            <a:r>
              <a:rPr lang="de-DE" sz="1200" dirty="0" err="1"/>
              <a:t>reoccuring</a:t>
            </a:r>
            <a:r>
              <a:rPr lang="de-DE" sz="1200" dirty="0"/>
              <a:t>, </a:t>
            </a:r>
            <a:r>
              <a:rPr lang="de-DE" sz="1200" dirty="0" err="1"/>
              <a:t>use</a:t>
            </a:r>
            <a:r>
              <a:rPr lang="de-DE" sz="1200" dirty="0"/>
              <a:t> </a:t>
            </a:r>
            <a:r>
              <a:rPr lang="de-DE" sz="1200" dirty="0" err="1"/>
              <a:t>the</a:t>
            </a:r>
            <a:r>
              <a:rPr lang="de-DE" sz="1200" dirty="0"/>
              <a:t> </a:t>
            </a:r>
            <a:r>
              <a:rPr lang="de-DE" sz="1200" dirty="0" err="1"/>
              <a:t>cached</a:t>
            </a:r>
            <a:r>
              <a:rPr lang="de-DE" sz="1200" dirty="0"/>
              <a:t> </a:t>
            </a:r>
            <a:r>
              <a:rPr lang="de-DE" sz="1200" dirty="0" err="1"/>
              <a:t>result</a:t>
            </a:r>
            <a:endParaRPr lang="de-DE" sz="1200" dirty="0"/>
          </a:p>
          <a:p>
            <a:pPr marL="171450" indent="-171450">
              <a:buFont typeface="Arial" panose="020B0604020202020204" pitchFamily="34" charset="0"/>
              <a:buChar char="•"/>
            </a:pPr>
            <a:r>
              <a:rPr lang="de-DE" sz="1200" dirty="0"/>
              <a:t>This </a:t>
            </a:r>
            <a:r>
              <a:rPr lang="de-DE" sz="1200" dirty="0" err="1"/>
              <a:t>saves</a:t>
            </a:r>
            <a:r>
              <a:rPr lang="de-DE" sz="1200" dirty="0"/>
              <a:t> </a:t>
            </a:r>
            <a:r>
              <a:rPr lang="de-DE" sz="1200" dirty="0" err="1"/>
              <a:t>computation</a:t>
            </a:r>
            <a:r>
              <a:rPr lang="de-DE" sz="1200" dirty="0"/>
              <a:t> time </a:t>
            </a:r>
            <a:r>
              <a:rPr lang="de-DE" sz="1200" dirty="0" err="1"/>
              <a:t>for</a:t>
            </a:r>
            <a:r>
              <a:rPr lang="de-DE" sz="1200" dirty="0"/>
              <a:t> </a:t>
            </a:r>
            <a:r>
              <a:rPr lang="de-DE" sz="1200" dirty="0" err="1"/>
              <a:t>the</a:t>
            </a:r>
            <a:r>
              <a:rPr lang="de-DE" sz="1200" dirty="0"/>
              <a:t> </a:t>
            </a:r>
            <a:r>
              <a:rPr lang="de-DE" sz="1200" dirty="0" err="1"/>
              <a:t>tradeoff</a:t>
            </a:r>
            <a:r>
              <a:rPr lang="de-DE" sz="1200" dirty="0"/>
              <a:t> </a:t>
            </a:r>
            <a:r>
              <a:rPr lang="de-DE" sz="1200" dirty="0" err="1"/>
              <a:t>for</a:t>
            </a:r>
            <a:r>
              <a:rPr lang="de-DE" sz="1200" dirty="0"/>
              <a:t> </a:t>
            </a:r>
            <a:r>
              <a:rPr lang="de-DE" sz="1200" dirty="0" err="1"/>
              <a:t>memory</a:t>
            </a:r>
            <a:r>
              <a:rPr lang="de-DE" sz="1200" dirty="0"/>
              <a:t> </a:t>
            </a:r>
            <a:r>
              <a:rPr lang="de-DE" sz="1200" dirty="0" err="1"/>
              <a:t>usage</a:t>
            </a:r>
            <a:endParaRPr lang="de-DE" sz="1200" dirty="0"/>
          </a:p>
          <a:p>
            <a:pPr marL="171450" indent="-171450">
              <a:buFont typeface="Arial" panose="020B0604020202020204" pitchFamily="34" charset="0"/>
              <a:buChar char="•"/>
            </a:pPr>
            <a:r>
              <a:rPr lang="de-DE" dirty="0"/>
              <a:t>But in </a:t>
            </a:r>
            <a:r>
              <a:rPr lang="de-DE" dirty="0" err="1"/>
              <a:t>times</a:t>
            </a:r>
            <a:r>
              <a:rPr lang="de-DE" dirty="0"/>
              <a:t> </a:t>
            </a:r>
            <a:r>
              <a:rPr lang="de-DE" dirty="0" err="1"/>
              <a:t>of</a:t>
            </a:r>
            <a:r>
              <a:rPr lang="de-DE" dirty="0"/>
              <a:t> </a:t>
            </a:r>
            <a:r>
              <a:rPr lang="de-DE" dirty="0" err="1"/>
              <a:t>rapidly</a:t>
            </a:r>
            <a:r>
              <a:rPr lang="de-DE" dirty="0"/>
              <a:t> </a:t>
            </a:r>
            <a:r>
              <a:rPr lang="de-DE" dirty="0" err="1"/>
              <a:t>increasing</a:t>
            </a:r>
            <a:r>
              <a:rPr lang="de-DE" dirty="0"/>
              <a:t> </a:t>
            </a:r>
            <a:r>
              <a:rPr lang="de-DE" dirty="0" err="1"/>
              <a:t>memory</a:t>
            </a:r>
            <a:r>
              <a:rPr lang="de-DE" dirty="0"/>
              <a:t> </a:t>
            </a:r>
            <a:r>
              <a:rPr lang="de-DE" dirty="0" err="1"/>
              <a:t>sizes</a:t>
            </a:r>
            <a:r>
              <a:rPr lang="de-DE" dirty="0"/>
              <a:t> </a:t>
            </a:r>
          </a:p>
          <a:p>
            <a:pPr marL="628650" lvl="1" indent="-171450">
              <a:buFont typeface="Arial" panose="020B0604020202020204" pitchFamily="34" charset="0"/>
              <a:buChar char="•"/>
            </a:pPr>
            <a:r>
              <a:rPr lang="de-DE" dirty="0"/>
              <a:t>And </a:t>
            </a:r>
            <a:r>
              <a:rPr lang="de-DE" dirty="0" err="1"/>
              <a:t>shrinking</a:t>
            </a:r>
            <a:r>
              <a:rPr lang="de-DE" dirty="0"/>
              <a:t> </a:t>
            </a:r>
            <a:r>
              <a:rPr lang="de-DE" dirty="0" err="1"/>
              <a:t>cost</a:t>
            </a:r>
            <a:endParaRPr lang="de-DE" dirty="0"/>
          </a:p>
          <a:p>
            <a:pPr marL="628650" lvl="1" indent="-171450">
              <a:buFont typeface="Arial" panose="020B0604020202020204" pitchFamily="34" charset="0"/>
              <a:buChar char="•"/>
            </a:pPr>
            <a:r>
              <a:rPr lang="de-DE" dirty="0" err="1"/>
              <a:t>Drawoff</a:t>
            </a:r>
            <a:r>
              <a:rPr lang="de-DE" dirty="0"/>
              <a:t> </a:t>
            </a:r>
            <a:r>
              <a:rPr lang="de-DE" dirty="0" err="1"/>
              <a:t>negligible</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14</a:t>
            </a:fld>
            <a:endParaRPr lang="de-DE"/>
          </a:p>
        </p:txBody>
      </p:sp>
    </p:spTree>
    <p:extLst>
      <p:ext uri="{BB962C8B-B14F-4D97-AF65-F5344CB8AC3E}">
        <p14:creationId xmlns:p14="http://schemas.microsoft.com/office/powerpoint/2010/main" val="307285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14:m>
                  <m:oMath xmlns:m="http://schemas.openxmlformats.org/officeDocument/2006/math">
                    <m:r>
                      <a:rPr lang="de-DE" i="1" smtClean="0">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r>
                  <a:rPr lang="de-DE" i="0">
                    <a:latin typeface="Cambria Math" panose="02040503050406030204" pitchFamily="18" charset="0"/>
                  </a:rPr>
                  <a:t>𝑉(</a:t>
                </a:r>
                <a:r>
                  <a:rPr lang="de-DE" b="0" i="0">
                    <a:latin typeface="Cambria Math" panose="02040503050406030204" pitchFamily="18" charset="0"/>
                  </a:rPr>
                  <a:t>𝑥)</a:t>
                </a:r>
                <a:r>
                  <a:rPr lang="de-DE" i="0">
                    <a:latin typeface="Cambria Math" panose="02040503050406030204" pitchFamily="18" charset="0"/>
                  </a:rPr>
                  <a:t>=max┬(</a:t>
                </a:r>
                <a:r>
                  <a:rPr lang="de-DE" b="0" i="0">
                    <a:latin typeface="Cambria Math" panose="02040503050406030204" pitchFamily="18" charset="0"/>
                  </a:rPr>
                  <a:t>𝑎∈</a:t>
                </a:r>
                <a:r>
                  <a:rPr lang="el-GR" i="0">
                    <a:latin typeface="Cambria Math" panose="02040503050406030204" pitchFamily="18" charset="0"/>
                    <a:ea typeface="Cambria Math" panose="02040503050406030204" pitchFamily="18" charset="0"/>
                  </a:rPr>
                  <a:t>Γ</a:t>
                </a:r>
                <a:r>
                  <a:rPr lang="de-DE" b="0" i="0">
                    <a:latin typeface="Cambria Math" panose="02040503050406030204" pitchFamily="18" charset="0"/>
                    <a:ea typeface="Cambria Math" panose="02040503050406030204" pitchFamily="18" charset="0"/>
                  </a:rPr>
                  <a:t>(𝑥))⁡〖</a:t>
                </a:r>
                <a:r>
                  <a:rPr lang="de-DE" b="0" i="0">
                    <a:latin typeface="Cambria Math" panose="02040503050406030204" pitchFamily="18" charset="0"/>
                  </a:rPr>
                  <a:t> </a:t>
                </a:r>
                <a:r>
                  <a:rPr lang="de-DE" i="0">
                    <a:latin typeface="Cambria Math" panose="02040503050406030204" pitchFamily="18" charset="0"/>
                  </a:rPr>
                  <a:t>{𝐹(</a:t>
                </a:r>
                <a:r>
                  <a:rPr lang="de-DE" b="0" i="0">
                    <a:latin typeface="Cambria Math" panose="02040503050406030204" pitchFamily="18" charset="0"/>
                  </a:rPr>
                  <a:t>𝑥</a:t>
                </a:r>
                <a:r>
                  <a:rPr lang="de-DE" i="0">
                    <a:latin typeface="Cambria Math" panose="02040503050406030204" pitchFamily="18" charset="0"/>
                  </a:rPr>
                  <a:t>,</a:t>
                </a:r>
                <a:r>
                  <a:rPr lang="de-DE" b="0" i="0">
                    <a:latin typeface="Cambria Math" panose="02040503050406030204" pitchFamily="18" charset="0"/>
                  </a:rPr>
                  <a:t>𝑎)</a:t>
                </a:r>
                <a:r>
                  <a:rPr lang="de-DE" i="0">
                    <a:latin typeface="Cambria Math" panose="02040503050406030204" pitchFamily="18" charset="0"/>
                  </a:rPr>
                  <a:t>+𝑉</a:t>
                </a:r>
                <a:r>
                  <a:rPr lang="de-DE" b="0" i="0">
                    <a:latin typeface="Cambria Math" panose="02040503050406030204" pitchFamily="18" charset="0"/>
                  </a:rPr>
                  <a:t>(𝑇(𝑥,𝑎))}〗</a:t>
                </a:r>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15</a:t>
            </a:fld>
            <a:endParaRPr lang="de-DE"/>
          </a:p>
        </p:txBody>
      </p:sp>
    </p:spTree>
    <p:extLst>
      <p:ext uri="{BB962C8B-B14F-4D97-AF65-F5344CB8AC3E}">
        <p14:creationId xmlns:p14="http://schemas.microsoft.com/office/powerpoint/2010/main" val="19307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After </a:t>
            </a:r>
            <a:r>
              <a:rPr lang="de-DE" dirty="0" err="1"/>
              <a:t>now</a:t>
            </a:r>
            <a:r>
              <a:rPr lang="de-DE" dirty="0"/>
              <a:t> </a:t>
            </a:r>
            <a:r>
              <a:rPr lang="de-DE" dirty="0" err="1"/>
              <a:t>having</a:t>
            </a:r>
            <a:r>
              <a:rPr lang="de-DE" dirty="0"/>
              <a:t> </a:t>
            </a:r>
            <a:r>
              <a:rPr lang="de-DE" dirty="0" err="1"/>
              <a:t>cleared</a:t>
            </a:r>
            <a:r>
              <a:rPr lang="de-DE" dirty="0"/>
              <a:t> </a:t>
            </a:r>
            <a:r>
              <a:rPr lang="de-DE" dirty="0" err="1"/>
              <a:t>the</a:t>
            </a:r>
            <a:r>
              <a:rPr lang="de-DE" dirty="0"/>
              <a:t> </a:t>
            </a:r>
            <a:r>
              <a:rPr lang="de-DE" dirty="0" err="1"/>
              <a:t>fundamentals</a:t>
            </a:r>
            <a:r>
              <a:rPr lang="de-DE" dirty="0"/>
              <a:t> </a:t>
            </a:r>
            <a:r>
              <a:rPr lang="de-DE" dirty="0" err="1"/>
              <a:t>of</a:t>
            </a:r>
            <a:r>
              <a:rPr lang="de-DE" dirty="0"/>
              <a:t> DP</a:t>
            </a:r>
          </a:p>
          <a:p>
            <a:pPr marL="171450" indent="-171450">
              <a:buFont typeface="Arial" panose="020B0604020202020204" pitchFamily="34" charset="0"/>
              <a:buChar char="•"/>
            </a:pPr>
            <a:r>
              <a:rPr lang="de-DE" dirty="0"/>
              <a:t>And </a:t>
            </a:r>
            <a:r>
              <a:rPr lang="de-DE" dirty="0" err="1"/>
              <a:t>have</a:t>
            </a:r>
            <a:r>
              <a:rPr lang="de-DE" dirty="0"/>
              <a:t> </a:t>
            </a:r>
            <a:r>
              <a:rPr lang="de-DE" dirty="0" err="1"/>
              <a:t>stated</a:t>
            </a:r>
            <a:r>
              <a:rPr lang="de-DE" dirty="0"/>
              <a:t> </a:t>
            </a:r>
            <a:r>
              <a:rPr lang="de-DE" dirty="0" err="1"/>
              <a:t>the</a:t>
            </a:r>
            <a:r>
              <a:rPr lang="de-DE" dirty="0"/>
              <a:t> </a:t>
            </a:r>
            <a:r>
              <a:rPr lang="de-DE" dirty="0" err="1"/>
              <a:t>Mathematical</a:t>
            </a:r>
            <a:r>
              <a:rPr lang="de-DE" dirty="0"/>
              <a:t> </a:t>
            </a:r>
            <a:r>
              <a:rPr lang="de-DE" dirty="0" err="1"/>
              <a:t>functions</a:t>
            </a:r>
            <a:endParaRPr lang="de-DE" dirty="0"/>
          </a:p>
          <a:p>
            <a:pPr marL="171450" indent="-171450">
              <a:buFont typeface="Arial" panose="020B0604020202020204" pitchFamily="34" charset="0"/>
              <a:buChar char="•"/>
            </a:pPr>
            <a:r>
              <a:rPr lang="de-DE" dirty="0" err="1"/>
              <a:t>Now</a:t>
            </a:r>
            <a:r>
              <a:rPr lang="de-DE" dirty="0"/>
              <a:t> </a:t>
            </a:r>
            <a:r>
              <a:rPr lang="de-DE" dirty="0" err="1"/>
              <a:t>we</a:t>
            </a:r>
            <a:r>
              <a:rPr lang="de-DE" dirty="0"/>
              <a:t> </a:t>
            </a:r>
            <a:r>
              <a:rPr lang="de-DE" dirty="0" err="1"/>
              <a:t>want</a:t>
            </a:r>
            <a:r>
              <a:rPr lang="de-DE" dirty="0"/>
              <a:t> to </a:t>
            </a:r>
            <a:r>
              <a:rPr lang="de-DE" dirty="0" err="1"/>
              <a:t>solve</a:t>
            </a:r>
            <a:r>
              <a:rPr lang="de-DE" dirty="0"/>
              <a:t> </a:t>
            </a:r>
            <a:r>
              <a:rPr lang="de-DE" dirty="0" err="1"/>
              <a:t>the</a:t>
            </a:r>
            <a:r>
              <a:rPr lang="de-DE" dirty="0"/>
              <a:t> DP </a:t>
            </a:r>
            <a:r>
              <a:rPr lang="de-DE" dirty="0" err="1"/>
              <a:t>equations</a:t>
            </a:r>
            <a:r>
              <a:rPr lang="de-DE" dirty="0"/>
              <a:t> </a:t>
            </a:r>
            <a:r>
              <a:rPr lang="de-DE" dirty="0" err="1"/>
              <a:t>for</a:t>
            </a:r>
            <a:r>
              <a:rPr lang="de-DE" dirty="0"/>
              <a:t> </a:t>
            </a:r>
            <a:r>
              <a:rPr lang="de-DE" dirty="0" err="1"/>
              <a:t>the</a:t>
            </a:r>
            <a:r>
              <a:rPr lang="de-DE" dirty="0"/>
              <a:t> </a:t>
            </a:r>
            <a:r>
              <a:rPr lang="de-DE" dirty="0" err="1"/>
              <a:t>maze</a:t>
            </a:r>
            <a:r>
              <a:rPr lang="de-DE" dirty="0"/>
              <a:t> </a:t>
            </a:r>
            <a:r>
              <a:rPr lang="de-DE" dirty="0" err="1"/>
              <a:t>problem</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16</a:t>
            </a:fld>
            <a:endParaRPr lang="de-DE"/>
          </a:p>
        </p:txBody>
      </p:sp>
    </p:spTree>
    <p:extLst>
      <p:ext uri="{BB962C8B-B14F-4D97-AF65-F5344CB8AC3E}">
        <p14:creationId xmlns:p14="http://schemas.microsoft.com/office/powerpoint/2010/main" val="302669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Initial </a:t>
            </a:r>
            <a:r>
              <a:rPr lang="de-DE" dirty="0" err="1"/>
              <a:t>task</a:t>
            </a:r>
            <a:r>
              <a:rPr lang="de-DE" dirty="0"/>
              <a:t> was </a:t>
            </a:r>
            <a:r>
              <a:rPr lang="de-DE" dirty="0" err="1"/>
              <a:t>the</a:t>
            </a:r>
            <a:r>
              <a:rPr lang="de-DE" dirty="0"/>
              <a:t> </a:t>
            </a:r>
            <a:r>
              <a:rPr lang="de-DE" dirty="0" err="1"/>
              <a:t>maze</a:t>
            </a:r>
            <a:r>
              <a:rPr lang="de-DE" dirty="0"/>
              <a:t> </a:t>
            </a:r>
            <a:r>
              <a:rPr lang="de-DE" dirty="0" err="1"/>
              <a:t>defined</a:t>
            </a:r>
            <a:r>
              <a:rPr lang="de-DE" dirty="0"/>
              <a:t> </a:t>
            </a:r>
            <a:r>
              <a:rPr lang="de-DE" dirty="0" err="1"/>
              <a:t>by</a:t>
            </a:r>
            <a:r>
              <a:rPr lang="de-DE" dirty="0"/>
              <a:t> </a:t>
            </a:r>
            <a:r>
              <a:rPr lang="de-DE" dirty="0" err="1"/>
              <a:t>the</a:t>
            </a:r>
            <a:r>
              <a:rPr lang="de-DE" dirty="0"/>
              <a:t> </a:t>
            </a:r>
            <a:r>
              <a:rPr lang="de-DE" dirty="0" err="1"/>
              <a:t>gripmap</a:t>
            </a:r>
            <a:r>
              <a:rPr lang="de-DE" dirty="0"/>
              <a:t> </a:t>
            </a:r>
            <a:r>
              <a:rPr lang="de-DE" dirty="0" err="1"/>
              <a:t>containing</a:t>
            </a:r>
            <a:r>
              <a:rPr lang="de-DE" dirty="0"/>
              <a:t> </a:t>
            </a:r>
            <a:r>
              <a:rPr lang="de-DE" dirty="0" err="1"/>
              <a:t>walls</a:t>
            </a:r>
            <a:endParaRPr lang="de-DE" dirty="0"/>
          </a:p>
          <a:p>
            <a:pPr marL="171450" indent="-171450">
              <a:buFont typeface="Arial" panose="020B0604020202020204" pitchFamily="34" charset="0"/>
              <a:buChar char="•"/>
            </a:pPr>
            <a:r>
              <a:rPr lang="de-DE" dirty="0"/>
              <a:t>Find </a:t>
            </a:r>
            <a:r>
              <a:rPr lang="de-DE" dirty="0" err="1"/>
              <a:t>therefore</a:t>
            </a:r>
            <a:r>
              <a:rPr lang="de-DE" dirty="0"/>
              <a:t> optimal </a:t>
            </a:r>
            <a:r>
              <a:rPr lang="de-DE" dirty="0" err="1"/>
              <a:t>policies</a:t>
            </a:r>
            <a:endParaRPr lang="de-DE" dirty="0"/>
          </a:p>
          <a:p>
            <a:pPr marL="171450" indent="-171450">
              <a:buFont typeface="Arial" panose="020B0604020202020204" pitchFamily="34" charset="0"/>
              <a:buChar char="•"/>
            </a:pPr>
            <a:r>
              <a:rPr lang="de-DE" dirty="0"/>
              <a:t>This </a:t>
            </a:r>
            <a:r>
              <a:rPr lang="de-DE" dirty="0" err="1"/>
              <a:t>is</a:t>
            </a:r>
            <a:r>
              <a:rPr lang="de-DE" dirty="0"/>
              <a:t> </a:t>
            </a:r>
            <a:r>
              <a:rPr lang="de-DE" dirty="0" err="1"/>
              <a:t>equal</a:t>
            </a:r>
            <a:r>
              <a:rPr lang="de-DE" dirty="0"/>
              <a:t> to </a:t>
            </a:r>
            <a:r>
              <a:rPr lang="de-DE" dirty="0" err="1"/>
              <a:t>finding</a:t>
            </a:r>
            <a:r>
              <a:rPr lang="de-DE" dirty="0"/>
              <a:t> </a:t>
            </a:r>
            <a:r>
              <a:rPr lang="de-DE" dirty="0" err="1"/>
              <a:t>the</a:t>
            </a:r>
            <a:r>
              <a:rPr lang="de-DE" dirty="0"/>
              <a:t> </a:t>
            </a:r>
            <a:r>
              <a:rPr lang="de-DE" dirty="0" err="1"/>
              <a:t>value</a:t>
            </a:r>
            <a:r>
              <a:rPr lang="de-DE" dirty="0"/>
              <a:t> </a:t>
            </a:r>
            <a:r>
              <a:rPr lang="de-DE" dirty="0" err="1"/>
              <a:t>function</a:t>
            </a:r>
            <a:r>
              <a:rPr lang="de-DE" dirty="0"/>
              <a:t> v(</a:t>
            </a:r>
            <a:r>
              <a:rPr lang="de-DE" dirty="0" err="1"/>
              <a:t>i,j</a:t>
            </a:r>
            <a:r>
              <a:rPr lang="de-DE" dirty="0"/>
              <a:t>) </a:t>
            </a:r>
            <a:r>
              <a:rPr lang="de-DE" dirty="0" err="1"/>
              <a:t>for</a:t>
            </a:r>
            <a:r>
              <a:rPr lang="de-DE" dirty="0"/>
              <a:t> </a:t>
            </a:r>
            <a:r>
              <a:rPr lang="de-DE" dirty="0" err="1"/>
              <a:t>each</a:t>
            </a:r>
            <a:r>
              <a:rPr lang="de-DE" dirty="0"/>
              <a:t> </a:t>
            </a:r>
            <a:r>
              <a:rPr lang="de-DE" dirty="0" err="1"/>
              <a:t>tile</a:t>
            </a:r>
            <a:r>
              <a:rPr lang="de-DE" dirty="0"/>
              <a:t> </a:t>
            </a:r>
            <a:r>
              <a:rPr lang="de-DE" dirty="0" err="1"/>
              <a:t>from</a:t>
            </a:r>
            <a:r>
              <a:rPr lang="de-DE" dirty="0"/>
              <a:t> </a:t>
            </a:r>
            <a:r>
              <a:rPr lang="de-DE" dirty="0" err="1"/>
              <a:t>what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can</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err="1"/>
              <a:t>Define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shortest</a:t>
            </a:r>
            <a:r>
              <a:rPr lang="de-DE" dirty="0"/>
              <a:t> </a:t>
            </a:r>
            <a:r>
              <a:rPr lang="de-DE" dirty="0" err="1"/>
              <a:t>path</a:t>
            </a:r>
            <a:r>
              <a:rPr lang="de-DE" dirty="0"/>
              <a:t> to a </a:t>
            </a:r>
            <a:r>
              <a:rPr lang="de-DE" dirty="0" err="1"/>
              <a:t>goal</a:t>
            </a:r>
            <a:endParaRPr lang="de-DE" dirty="0"/>
          </a:p>
          <a:p>
            <a:pPr marL="171450" indent="-171450">
              <a:buFont typeface="Arial" panose="020B0604020202020204" pitchFamily="34" charset="0"/>
              <a:buChar char="•"/>
            </a:pPr>
            <a:r>
              <a:rPr lang="de-DE" dirty="0"/>
              <a:t>I </a:t>
            </a:r>
            <a:r>
              <a:rPr lang="de-DE" dirty="0" err="1"/>
              <a:t>define</a:t>
            </a:r>
            <a:r>
              <a:rPr lang="de-DE" dirty="0"/>
              <a:t> at </a:t>
            </a:r>
            <a:r>
              <a:rPr lang="de-DE" dirty="0" err="1"/>
              <a:t>first</a:t>
            </a:r>
            <a:r>
              <a:rPr lang="de-DE" dirty="0"/>
              <a:t> </a:t>
            </a:r>
            <a:r>
              <a:rPr lang="de-DE" dirty="0" err="1"/>
              <a:t>the</a:t>
            </a:r>
            <a:r>
              <a:rPr lang="de-DE" dirty="0"/>
              <a:t> </a:t>
            </a:r>
            <a:r>
              <a:rPr lang="de-DE" dirty="0" err="1"/>
              <a:t>cost</a:t>
            </a:r>
            <a:r>
              <a:rPr lang="de-DE" dirty="0"/>
              <a:t> </a:t>
            </a:r>
            <a:r>
              <a:rPr lang="de-DE" dirty="0" err="1"/>
              <a:t>function</a:t>
            </a:r>
            <a:r>
              <a:rPr lang="de-DE" dirty="0"/>
              <a:t> </a:t>
            </a:r>
            <a:r>
              <a:rPr lang="de-DE" dirty="0" err="1"/>
              <a:t>which</a:t>
            </a:r>
            <a:r>
              <a:rPr lang="de-DE" dirty="0"/>
              <a:t> </a:t>
            </a:r>
            <a:r>
              <a:rPr lang="de-DE" dirty="0" err="1"/>
              <a:t>is</a:t>
            </a:r>
            <a:r>
              <a:rPr lang="de-DE" dirty="0"/>
              <a:t> </a:t>
            </a:r>
          </a:p>
          <a:p>
            <a:pPr marL="628650" lvl="1" indent="-171450">
              <a:buFont typeface="Arial" panose="020B0604020202020204" pitchFamily="34" charset="0"/>
              <a:buChar char="•"/>
            </a:pPr>
            <a:r>
              <a:rPr lang="de-DE" dirty="0" err="1"/>
              <a:t>eigther</a:t>
            </a:r>
            <a:r>
              <a:rPr lang="de-DE" dirty="0"/>
              <a:t> </a:t>
            </a:r>
            <a:r>
              <a:rPr lang="de-DE" dirty="0" err="1"/>
              <a:t>infty</a:t>
            </a:r>
            <a:r>
              <a:rPr lang="de-DE" dirty="0"/>
              <a:t> </a:t>
            </a:r>
            <a:r>
              <a:rPr lang="de-DE" dirty="0" err="1"/>
              <a:t>if</a:t>
            </a:r>
            <a:r>
              <a:rPr lang="de-DE" dirty="0"/>
              <a:t> </a:t>
            </a:r>
            <a:r>
              <a:rPr lang="de-DE" dirty="0" err="1"/>
              <a:t>looking</a:t>
            </a:r>
            <a:r>
              <a:rPr lang="de-DE" dirty="0"/>
              <a:t> at </a:t>
            </a:r>
            <a:r>
              <a:rPr lang="de-DE" dirty="0" err="1"/>
              <a:t>tile</a:t>
            </a:r>
            <a:r>
              <a:rPr lang="de-DE" dirty="0"/>
              <a:t> not in </a:t>
            </a:r>
            <a:r>
              <a:rPr lang="de-DE" dirty="0" err="1"/>
              <a:t>maze</a:t>
            </a:r>
            <a:endParaRPr lang="de-DE" dirty="0"/>
          </a:p>
          <a:p>
            <a:pPr marL="628650" lvl="1" indent="-171450">
              <a:buFont typeface="Arial" panose="020B0604020202020204" pitchFamily="34" charset="0"/>
              <a:buChar char="•"/>
            </a:pPr>
            <a:r>
              <a:rPr lang="de-DE" dirty="0" err="1"/>
              <a:t>Or</a:t>
            </a:r>
            <a:r>
              <a:rPr lang="de-DE" dirty="0"/>
              <a:t> </a:t>
            </a:r>
            <a:r>
              <a:rPr lang="de-DE" dirty="0" err="1"/>
              <a:t>the</a:t>
            </a:r>
            <a:r>
              <a:rPr lang="de-DE" dirty="0"/>
              <a:t> </a:t>
            </a:r>
            <a:r>
              <a:rPr lang="de-DE" dirty="0" err="1"/>
              <a:t>value</a:t>
            </a:r>
            <a:r>
              <a:rPr lang="de-DE" dirty="0"/>
              <a:t> in M(</a:t>
            </a:r>
            <a:r>
              <a:rPr lang="de-DE" dirty="0" err="1"/>
              <a:t>i,j</a:t>
            </a:r>
            <a:r>
              <a:rPr lang="de-DE" dirty="0"/>
              <a:t>), </a:t>
            </a:r>
            <a:r>
              <a:rPr lang="de-DE" dirty="0" err="1"/>
              <a:t>being</a:t>
            </a:r>
            <a:r>
              <a:rPr lang="de-DE" dirty="0"/>
              <a:t> also </a:t>
            </a:r>
            <a:r>
              <a:rPr lang="de-DE" dirty="0" err="1"/>
              <a:t>infty</a:t>
            </a:r>
            <a:r>
              <a:rPr lang="de-DE" dirty="0"/>
              <a:t> </a:t>
            </a:r>
            <a:r>
              <a:rPr lang="de-DE" dirty="0" err="1"/>
              <a:t>if</a:t>
            </a:r>
            <a:r>
              <a:rPr lang="de-DE" dirty="0"/>
              <a:t> wall</a:t>
            </a:r>
          </a:p>
          <a:p>
            <a:pPr marL="171450" lvl="0" indent="-171450">
              <a:buFont typeface="Arial" panose="020B0604020202020204" pitchFamily="34" charset="0"/>
              <a:buChar char="•"/>
            </a:pPr>
            <a:r>
              <a:rPr lang="de-DE" dirty="0"/>
              <a:t>First </a:t>
            </a:r>
            <a:r>
              <a:rPr lang="de-DE" dirty="0" err="1"/>
              <a:t>the</a:t>
            </a:r>
            <a:r>
              <a:rPr lang="de-DE" dirty="0"/>
              <a:t> trivial </a:t>
            </a:r>
            <a:r>
              <a:rPr lang="de-DE" dirty="0" err="1"/>
              <a:t>cases</a:t>
            </a:r>
            <a:r>
              <a:rPr lang="de-DE" dirty="0"/>
              <a:t> </a:t>
            </a:r>
            <a:r>
              <a:rPr lang="de-DE" dirty="0" err="1"/>
              <a:t>for</a:t>
            </a:r>
            <a:r>
              <a:rPr lang="de-DE" dirty="0"/>
              <a:t> </a:t>
            </a:r>
            <a:r>
              <a:rPr lang="de-DE" dirty="0" err="1"/>
              <a:t>the</a:t>
            </a:r>
            <a:r>
              <a:rPr lang="de-DE" dirty="0"/>
              <a:t> </a:t>
            </a:r>
            <a:r>
              <a:rPr lang="de-DE" dirty="0" err="1"/>
              <a:t>value</a:t>
            </a:r>
            <a:r>
              <a:rPr lang="de-DE" dirty="0"/>
              <a:t> </a:t>
            </a:r>
            <a:r>
              <a:rPr lang="de-DE" dirty="0" err="1"/>
              <a:t>are</a:t>
            </a:r>
            <a:r>
              <a:rPr lang="de-DE" dirty="0"/>
              <a:t> </a:t>
            </a:r>
          </a:p>
          <a:p>
            <a:pPr marL="628650" lvl="1" indent="-171450">
              <a:buFont typeface="Arial" panose="020B0604020202020204" pitchFamily="34" charset="0"/>
              <a:buChar char="•"/>
            </a:pPr>
            <a:r>
              <a:rPr lang="de-DE" dirty="0" err="1"/>
              <a:t>Infty</a:t>
            </a:r>
            <a:r>
              <a:rPr lang="de-DE" dirty="0"/>
              <a:t>, </a:t>
            </a:r>
            <a:r>
              <a:rPr lang="de-DE" dirty="0" err="1"/>
              <a:t>if</a:t>
            </a:r>
            <a:r>
              <a:rPr lang="de-DE" dirty="0"/>
              <a:t> </a:t>
            </a:r>
            <a:r>
              <a:rPr lang="de-DE" dirty="0" err="1"/>
              <a:t>the</a:t>
            </a:r>
            <a:r>
              <a:rPr lang="de-DE" dirty="0"/>
              <a:t> </a:t>
            </a:r>
            <a:r>
              <a:rPr lang="de-DE" dirty="0" err="1"/>
              <a:t>cost</a:t>
            </a:r>
            <a:r>
              <a:rPr lang="de-DE" dirty="0"/>
              <a:t> </a:t>
            </a:r>
            <a:r>
              <a:rPr lang="de-DE" dirty="0" err="1"/>
              <a:t>is</a:t>
            </a:r>
            <a:r>
              <a:rPr lang="de-DE" dirty="0"/>
              <a:t> </a:t>
            </a:r>
            <a:r>
              <a:rPr lang="de-DE" dirty="0" err="1"/>
              <a:t>infty</a:t>
            </a:r>
            <a:r>
              <a:rPr lang="de-DE" dirty="0"/>
              <a:t> == out </a:t>
            </a:r>
            <a:r>
              <a:rPr lang="de-DE" dirty="0" err="1"/>
              <a:t>of</a:t>
            </a:r>
            <a:r>
              <a:rPr lang="de-DE" dirty="0"/>
              <a:t> </a:t>
            </a:r>
            <a:r>
              <a:rPr lang="de-DE" dirty="0" err="1"/>
              <a:t>maze</a:t>
            </a:r>
            <a:r>
              <a:rPr lang="de-DE" dirty="0"/>
              <a:t> </a:t>
            </a:r>
            <a:r>
              <a:rPr lang="de-DE" dirty="0" err="1"/>
              <a:t>or</a:t>
            </a:r>
            <a:r>
              <a:rPr lang="de-DE" dirty="0"/>
              <a:t> wall</a:t>
            </a:r>
          </a:p>
          <a:p>
            <a:pPr marL="1085850" lvl="2" indent="-171450">
              <a:buFont typeface="Arial" panose="020B0604020202020204" pitchFamily="34" charset="0"/>
              <a:buChar char="•"/>
            </a:pPr>
            <a:r>
              <a:rPr lang="de-DE" dirty="0" err="1"/>
              <a:t>Length</a:t>
            </a:r>
            <a:r>
              <a:rPr lang="de-DE" dirty="0"/>
              <a:t> </a:t>
            </a:r>
            <a:r>
              <a:rPr lang="de-DE" dirty="0" err="1"/>
              <a:t>of</a:t>
            </a:r>
            <a:r>
              <a:rPr lang="de-DE" dirty="0"/>
              <a:t> </a:t>
            </a:r>
            <a:r>
              <a:rPr lang="de-DE" dirty="0" err="1"/>
              <a:t>shortest</a:t>
            </a:r>
            <a:r>
              <a:rPr lang="de-DE" dirty="0"/>
              <a:t> </a:t>
            </a:r>
            <a:r>
              <a:rPr lang="de-DE" dirty="0" err="1"/>
              <a:t>path</a:t>
            </a:r>
            <a:r>
              <a:rPr lang="de-DE" dirty="0"/>
              <a:t> infinite </a:t>
            </a:r>
            <a:r>
              <a:rPr lang="de-DE" dirty="0" err="1"/>
              <a:t>cause</a:t>
            </a:r>
            <a:r>
              <a:rPr lang="de-DE" dirty="0"/>
              <a:t> </a:t>
            </a:r>
            <a:r>
              <a:rPr lang="de-DE" dirty="0" err="1"/>
              <a:t>never</a:t>
            </a:r>
            <a:r>
              <a:rPr lang="de-DE" dirty="0"/>
              <a:t> </a:t>
            </a:r>
            <a:r>
              <a:rPr lang="de-DE" dirty="0" err="1"/>
              <a:t>reaching</a:t>
            </a:r>
            <a:r>
              <a:rPr lang="de-DE" dirty="0"/>
              <a:t> </a:t>
            </a:r>
            <a:r>
              <a:rPr lang="de-DE" dirty="0" err="1"/>
              <a:t>goal</a:t>
            </a:r>
            <a:endParaRPr lang="de-DE" dirty="0"/>
          </a:p>
          <a:p>
            <a:pPr marL="628650" lvl="1" indent="-171450">
              <a:buFont typeface="Arial" panose="020B0604020202020204" pitchFamily="34" charset="0"/>
              <a:buChar char="•"/>
            </a:pPr>
            <a:r>
              <a:rPr lang="de-DE" dirty="0" err="1"/>
              <a:t>Or</a:t>
            </a:r>
            <a:r>
              <a:rPr lang="de-DE" dirty="0"/>
              <a:t> 0 i </a:t>
            </a:r>
            <a:r>
              <a:rPr lang="de-DE" dirty="0" err="1"/>
              <a:t>already</a:t>
            </a:r>
            <a:r>
              <a:rPr lang="de-DE" dirty="0"/>
              <a:t> on </a:t>
            </a:r>
            <a:r>
              <a:rPr lang="de-DE" dirty="0" err="1"/>
              <a:t>goal</a:t>
            </a:r>
            <a:r>
              <a:rPr lang="de-DE" dirty="0"/>
              <a:t> </a:t>
            </a:r>
            <a:r>
              <a:rPr lang="de-DE" dirty="0" err="1"/>
              <a:t>tile</a:t>
            </a:r>
            <a:endParaRPr lang="de-DE" dirty="0"/>
          </a:p>
          <a:p>
            <a:pPr marL="1085850" lvl="2" indent="-171450">
              <a:buFont typeface="Arial" panose="020B0604020202020204" pitchFamily="34" charset="0"/>
              <a:buChar char="•"/>
            </a:pPr>
            <a:r>
              <a:rPr lang="de-DE" dirty="0"/>
              <a:t>Clear </a:t>
            </a:r>
            <a:r>
              <a:rPr lang="de-DE" dirty="0" err="1"/>
              <a:t>cause</a:t>
            </a:r>
            <a:r>
              <a:rPr lang="de-DE" dirty="0"/>
              <a:t> </a:t>
            </a:r>
            <a:r>
              <a:rPr lang="de-DE" dirty="0" err="1"/>
              <a:t>length</a:t>
            </a:r>
            <a:r>
              <a:rPr lang="de-DE" dirty="0"/>
              <a:t> </a:t>
            </a:r>
            <a:r>
              <a:rPr lang="de-DE" dirty="0" err="1"/>
              <a:t>from</a:t>
            </a:r>
            <a:r>
              <a:rPr lang="de-DE" dirty="0"/>
              <a:t> </a:t>
            </a:r>
            <a:r>
              <a:rPr lang="de-DE" dirty="0" err="1"/>
              <a:t>one</a:t>
            </a:r>
            <a:r>
              <a:rPr lang="de-DE" dirty="0"/>
              <a:t> </a:t>
            </a:r>
            <a:r>
              <a:rPr lang="de-DE" dirty="0" err="1"/>
              <a:t>position</a:t>
            </a:r>
            <a:r>
              <a:rPr lang="de-DE" dirty="0"/>
              <a:t> to </a:t>
            </a:r>
            <a:r>
              <a:rPr lang="de-DE" dirty="0" err="1"/>
              <a:t>itself</a:t>
            </a:r>
            <a:r>
              <a:rPr lang="de-DE" dirty="0"/>
              <a:t> 0</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17</a:t>
            </a:fld>
            <a:endParaRPr lang="de-DE"/>
          </a:p>
        </p:txBody>
      </p:sp>
    </p:spTree>
    <p:extLst>
      <p:ext uri="{BB962C8B-B14F-4D97-AF65-F5344CB8AC3E}">
        <p14:creationId xmlns:p14="http://schemas.microsoft.com/office/powerpoint/2010/main" val="24304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backwards</a:t>
            </a:r>
            <a:r>
              <a:rPr lang="de-DE" dirty="0"/>
              <a:t> </a:t>
            </a:r>
            <a:r>
              <a:rPr lang="de-DE" dirty="0" err="1"/>
              <a:t>iteration</a:t>
            </a:r>
            <a:r>
              <a:rPr lang="de-DE" dirty="0"/>
              <a:t> </a:t>
            </a:r>
            <a:r>
              <a:rPr lang="de-DE" dirty="0" err="1"/>
              <a:t>we</a:t>
            </a:r>
            <a:r>
              <a:rPr lang="de-DE" dirty="0"/>
              <a:t> </a:t>
            </a:r>
            <a:r>
              <a:rPr lang="de-DE" dirty="0" err="1"/>
              <a:t>want</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indent="-171450">
              <a:buFont typeface="Arial" panose="020B0604020202020204" pitchFamily="34" charset="0"/>
              <a:buChar char="•"/>
            </a:pPr>
            <a:r>
              <a:rPr lang="de-DE" dirty="0" err="1"/>
              <a:t>Their</a:t>
            </a:r>
            <a:r>
              <a:rPr lang="de-DE" dirty="0"/>
              <a:t> </a:t>
            </a:r>
            <a:r>
              <a:rPr lang="de-DE" dirty="0" err="1"/>
              <a:t>result</a:t>
            </a:r>
            <a:r>
              <a:rPr lang="de-DE" dirty="0"/>
              <a:t> </a:t>
            </a:r>
            <a:r>
              <a:rPr lang="de-DE" dirty="0" err="1"/>
              <a:t>is</a:t>
            </a:r>
            <a:r>
              <a:rPr lang="de-DE" dirty="0"/>
              <a:t> </a:t>
            </a:r>
            <a:r>
              <a:rPr lang="de-DE" dirty="0" err="1"/>
              <a:t>getting</a:t>
            </a:r>
            <a:r>
              <a:rPr lang="de-DE" dirty="0"/>
              <a:t> </a:t>
            </a:r>
            <a:r>
              <a:rPr lang="de-DE" dirty="0" err="1"/>
              <a:t>stored</a:t>
            </a:r>
            <a:r>
              <a:rPr lang="de-DE" dirty="0"/>
              <a:t> in </a:t>
            </a:r>
            <a:r>
              <a:rPr lang="de-DE" dirty="0" err="1"/>
              <a:t>the</a:t>
            </a:r>
            <a:r>
              <a:rPr lang="de-DE" dirty="0"/>
              <a:t> </a:t>
            </a:r>
            <a:r>
              <a:rPr lang="de-DE" dirty="0" err="1"/>
              <a:t>matrix</a:t>
            </a:r>
            <a:r>
              <a:rPr lang="de-DE" dirty="0"/>
              <a:t> V</a:t>
            </a:r>
          </a:p>
          <a:p>
            <a:pPr marL="171450" indent="-171450">
              <a:buFont typeface="Arial" panose="020B0604020202020204" pitchFamily="34" charset="0"/>
              <a:buChar char="•"/>
            </a:pPr>
            <a:r>
              <a:rPr lang="de-DE" dirty="0" err="1"/>
              <a:t>Therefore</a:t>
            </a:r>
            <a:r>
              <a:rPr lang="de-DE" dirty="0"/>
              <a:t> i </a:t>
            </a:r>
            <a:r>
              <a:rPr lang="de-DE" dirty="0" err="1"/>
              <a:t>use</a:t>
            </a:r>
            <a:r>
              <a:rPr lang="de-DE" dirty="0"/>
              <a:t> </a:t>
            </a:r>
            <a:r>
              <a:rPr lang="de-DE" dirty="0" err="1"/>
              <a:t>the</a:t>
            </a:r>
            <a:r>
              <a:rPr lang="de-DE" dirty="0"/>
              <a:t> </a:t>
            </a:r>
            <a:r>
              <a:rPr lang="de-DE" dirty="0" err="1"/>
              <a:t>previous</a:t>
            </a:r>
            <a:r>
              <a:rPr lang="de-DE" dirty="0"/>
              <a:t> </a:t>
            </a:r>
            <a:r>
              <a:rPr lang="de-DE" dirty="0" err="1"/>
              <a:t>stated</a:t>
            </a:r>
            <a:r>
              <a:rPr lang="de-DE" dirty="0"/>
              <a:t> </a:t>
            </a:r>
            <a:r>
              <a:rPr lang="de-DE" dirty="0" err="1"/>
              <a:t>backwards</a:t>
            </a:r>
            <a:r>
              <a:rPr lang="de-DE" dirty="0"/>
              <a:t> </a:t>
            </a:r>
            <a:r>
              <a:rPr lang="de-DE" dirty="0" err="1"/>
              <a:t>iteration</a:t>
            </a:r>
            <a:endParaRPr lang="de-DE" dirty="0"/>
          </a:p>
          <a:p>
            <a:pPr marL="171450" indent="-171450">
              <a:buFont typeface="Arial" panose="020B0604020202020204" pitchFamily="34" charset="0"/>
              <a:buChar char="•"/>
            </a:pPr>
            <a:r>
              <a:rPr lang="de-DE" dirty="0" err="1"/>
              <a:t>I‘ve</a:t>
            </a:r>
            <a:r>
              <a:rPr lang="de-DE" dirty="0"/>
              <a:t> </a:t>
            </a:r>
            <a:r>
              <a:rPr lang="de-DE" dirty="0" err="1"/>
              <a:t>written</a:t>
            </a:r>
            <a:r>
              <a:rPr lang="de-DE" dirty="0"/>
              <a:t> a </a:t>
            </a:r>
            <a:r>
              <a:rPr lang="de-DE" dirty="0" err="1"/>
              <a:t>tool</a:t>
            </a:r>
            <a:r>
              <a:rPr lang="de-DE" dirty="0"/>
              <a:t> </a:t>
            </a:r>
            <a:r>
              <a:rPr lang="de-DE" dirty="0" err="1"/>
              <a:t>that</a:t>
            </a:r>
            <a:r>
              <a:rPr lang="de-DE" dirty="0"/>
              <a:t> </a:t>
            </a:r>
            <a:r>
              <a:rPr lang="de-DE" dirty="0" err="1"/>
              <a:t>directly</a:t>
            </a:r>
            <a:r>
              <a:rPr lang="de-DE" dirty="0"/>
              <a:t> </a:t>
            </a:r>
            <a:r>
              <a:rPr lang="de-DE" dirty="0" err="1"/>
              <a:t>uses</a:t>
            </a:r>
            <a:r>
              <a:rPr lang="de-DE" dirty="0"/>
              <a:t> </a:t>
            </a:r>
            <a:r>
              <a:rPr lang="de-DE" dirty="0" err="1"/>
              <a:t>this</a:t>
            </a:r>
            <a:r>
              <a:rPr lang="de-DE" dirty="0"/>
              <a:t> </a:t>
            </a:r>
            <a:r>
              <a:rPr lang="de-DE" dirty="0" err="1"/>
              <a:t>approach</a:t>
            </a:r>
            <a:endParaRPr lang="de-DE" dirty="0"/>
          </a:p>
          <a:p>
            <a:pPr marL="0" indent="0">
              <a:buFont typeface="Arial" panose="020B0604020202020204" pitchFamily="34" charset="0"/>
              <a:buNone/>
            </a:pPr>
            <a:r>
              <a:rPr lang="de-DE" dirty="0"/>
              <a:t>Show finalcandidate.exe</a:t>
            </a:r>
          </a:p>
          <a:p>
            <a:pPr marL="171450" indent="-171450">
              <a:buFont typeface="Arial" panose="020B0604020202020204" pitchFamily="34" charset="0"/>
              <a:buChar char="•"/>
            </a:pPr>
            <a:r>
              <a:rPr lang="de-DE" dirty="0" err="1"/>
              <a:t>What</a:t>
            </a:r>
            <a:r>
              <a:rPr lang="de-DE" dirty="0"/>
              <a:t> </a:t>
            </a:r>
            <a:r>
              <a:rPr lang="de-DE" dirty="0" err="1"/>
              <a:t>i‘ve</a:t>
            </a:r>
            <a:r>
              <a:rPr lang="de-DE" dirty="0"/>
              <a:t> </a:t>
            </a:r>
            <a:r>
              <a:rPr lang="de-DE" dirty="0" err="1"/>
              <a:t>shown</a:t>
            </a:r>
            <a:r>
              <a:rPr lang="de-DE" dirty="0"/>
              <a:t> </a:t>
            </a:r>
            <a:r>
              <a:rPr lang="de-DE" dirty="0" err="1"/>
              <a:t>can</a:t>
            </a:r>
            <a:r>
              <a:rPr lang="de-DE" dirty="0"/>
              <a:t> </a:t>
            </a:r>
            <a:r>
              <a:rPr lang="de-DE" dirty="0" err="1"/>
              <a:t>be</a:t>
            </a:r>
            <a:r>
              <a:rPr lang="de-DE" dirty="0"/>
              <a:t> </a:t>
            </a:r>
            <a:r>
              <a:rPr lang="de-DE" dirty="0" err="1"/>
              <a:t>expressed</a:t>
            </a:r>
            <a:r>
              <a:rPr lang="de-DE" dirty="0"/>
              <a:t> </a:t>
            </a:r>
            <a:r>
              <a:rPr lang="de-DE" dirty="0" err="1"/>
              <a:t>by</a:t>
            </a:r>
            <a:r>
              <a:rPr lang="de-DE" dirty="0"/>
              <a:t> </a:t>
            </a:r>
            <a:r>
              <a:rPr lang="de-DE" dirty="0" err="1"/>
              <a:t>this</a:t>
            </a:r>
            <a:r>
              <a:rPr lang="de-DE" dirty="0"/>
              <a:t> </a:t>
            </a:r>
            <a:r>
              <a:rPr lang="de-DE" dirty="0" err="1"/>
              <a:t>equations</a:t>
            </a:r>
            <a:endParaRPr lang="de-DE" dirty="0"/>
          </a:p>
          <a:p>
            <a:pPr marL="171450" indent="-171450">
              <a:buFont typeface="Arial" panose="020B0604020202020204" pitchFamily="34" charset="0"/>
              <a:buChar char="•"/>
            </a:pPr>
            <a:r>
              <a:rPr lang="de-DE" dirty="0" err="1"/>
              <a:t>Which</a:t>
            </a:r>
            <a:r>
              <a:rPr lang="de-DE" dirty="0"/>
              <a:t> </a:t>
            </a:r>
            <a:r>
              <a:rPr lang="de-DE" dirty="0" err="1"/>
              <a:t>results</a:t>
            </a:r>
            <a:r>
              <a:rPr lang="de-DE" dirty="0"/>
              <a:t> in </a:t>
            </a:r>
            <a:r>
              <a:rPr lang="de-DE" dirty="0" err="1"/>
              <a:t>the</a:t>
            </a:r>
            <a:r>
              <a:rPr lang="de-DE" dirty="0"/>
              <a:t> </a:t>
            </a:r>
            <a:r>
              <a:rPr lang="de-DE" dirty="0" err="1"/>
              <a:t>value</a:t>
            </a:r>
            <a:r>
              <a:rPr lang="de-DE" dirty="0"/>
              <a:t> </a:t>
            </a:r>
            <a:r>
              <a:rPr lang="de-DE" dirty="0" err="1"/>
              <a:t>grid</a:t>
            </a:r>
            <a:r>
              <a:rPr lang="de-DE" dirty="0"/>
              <a:t> on </a:t>
            </a:r>
            <a:r>
              <a:rPr lang="de-DE" dirty="0" err="1"/>
              <a:t>the</a:t>
            </a:r>
            <a:r>
              <a:rPr lang="de-DE" dirty="0"/>
              <a:t> </a:t>
            </a:r>
            <a:r>
              <a:rPr lang="de-DE" dirty="0" err="1"/>
              <a:t>right</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18</a:t>
            </a:fld>
            <a:endParaRPr lang="de-DE"/>
          </a:p>
        </p:txBody>
      </p:sp>
    </p:spTree>
    <p:extLst>
      <p:ext uri="{BB962C8B-B14F-4D97-AF65-F5344CB8AC3E}">
        <p14:creationId xmlns:p14="http://schemas.microsoft.com/office/powerpoint/2010/main" val="159349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19</a:t>
            </a:fld>
            <a:endParaRPr lang="de-DE"/>
          </a:p>
        </p:txBody>
      </p:sp>
    </p:spTree>
    <p:extLst>
      <p:ext uri="{BB962C8B-B14F-4D97-AF65-F5344CB8AC3E}">
        <p14:creationId xmlns:p14="http://schemas.microsoft.com/office/powerpoint/2010/main" val="9749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 will </a:t>
            </a:r>
            <a:r>
              <a:rPr lang="de-DE" dirty="0" err="1"/>
              <a:t>now</a:t>
            </a:r>
            <a:r>
              <a:rPr lang="de-DE" dirty="0"/>
              <a:t> </a:t>
            </a:r>
            <a:r>
              <a:rPr lang="de-DE" dirty="0" err="1"/>
              <a:t>start</a:t>
            </a:r>
            <a:r>
              <a:rPr lang="de-DE" dirty="0"/>
              <a:t> </a:t>
            </a:r>
            <a:r>
              <a:rPr lang="de-DE" dirty="0" err="1"/>
              <a:t>with</a:t>
            </a:r>
            <a:r>
              <a:rPr lang="de-DE" dirty="0"/>
              <a:t> </a:t>
            </a:r>
            <a:r>
              <a:rPr lang="de-DE" dirty="0" err="1"/>
              <a:t>the</a:t>
            </a:r>
            <a:r>
              <a:rPr lang="de-DE" dirty="0"/>
              <a:t> Problem </a:t>
            </a:r>
            <a:r>
              <a:rPr lang="de-DE" dirty="0" err="1"/>
              <a:t>statement</a:t>
            </a:r>
            <a:r>
              <a:rPr lang="de-DE" dirty="0"/>
              <a:t> on </a:t>
            </a:r>
            <a:r>
              <a:rPr lang="de-DE" dirty="0" err="1"/>
              <a:t>which</a:t>
            </a:r>
            <a:r>
              <a:rPr lang="de-DE" dirty="0"/>
              <a:t> </a:t>
            </a:r>
            <a:r>
              <a:rPr lang="de-DE" dirty="0" err="1"/>
              <a:t>my</a:t>
            </a:r>
            <a:r>
              <a:rPr lang="de-DE" dirty="0"/>
              <a:t> </a:t>
            </a:r>
            <a:r>
              <a:rPr lang="de-DE" dirty="0" err="1"/>
              <a:t>topic</a:t>
            </a:r>
            <a:r>
              <a:rPr lang="de-DE" dirty="0"/>
              <a:t> </a:t>
            </a:r>
            <a:r>
              <a:rPr lang="de-DE" dirty="0" err="1"/>
              <a:t>is</a:t>
            </a:r>
            <a:r>
              <a:rPr lang="de-DE" dirty="0"/>
              <a:t> </a:t>
            </a:r>
            <a:r>
              <a:rPr lang="de-DE" dirty="0" err="1"/>
              <a:t>based</a:t>
            </a:r>
            <a:endParaRPr lang="de-DE" dirty="0"/>
          </a:p>
          <a:p>
            <a:pPr marL="171450" indent="-171450">
              <a:buFont typeface="Arial" panose="020B0604020202020204" pitchFamily="34" charset="0"/>
              <a:buChar char="•"/>
            </a:pPr>
            <a:r>
              <a:rPr lang="de-DE" dirty="0"/>
              <a:t>And will </a:t>
            </a:r>
            <a:r>
              <a:rPr lang="de-DE" dirty="0" err="1"/>
              <a:t>then</a:t>
            </a:r>
            <a:r>
              <a:rPr lang="de-DE" dirty="0"/>
              <a:t> </a:t>
            </a:r>
            <a:r>
              <a:rPr lang="de-DE" dirty="0" err="1"/>
              <a:t>go</a:t>
            </a:r>
            <a:r>
              <a:rPr lang="de-DE" dirty="0"/>
              <a:t> on </a:t>
            </a:r>
            <a:r>
              <a:rPr lang="de-DE" dirty="0" err="1"/>
              <a:t>with</a:t>
            </a:r>
            <a:r>
              <a:rPr lang="de-DE" dirty="0"/>
              <a:t>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r>
              <a:rPr lang="de-DE" dirty="0"/>
              <a:t>,</a:t>
            </a:r>
          </a:p>
          <a:p>
            <a:pPr marL="628650" lvl="1" indent="-171450">
              <a:buFont typeface="Arial" panose="020B0604020202020204" pitchFamily="34" charset="0"/>
              <a:buChar char="•"/>
            </a:pPr>
            <a:r>
              <a:rPr lang="de-DE" dirty="0" err="1"/>
              <a:t>Which</a:t>
            </a:r>
            <a:r>
              <a:rPr lang="de-DE" dirty="0"/>
              <a:t> </a:t>
            </a:r>
            <a:r>
              <a:rPr lang="de-DE" dirty="0" err="1"/>
              <a:t>is</a:t>
            </a:r>
            <a:r>
              <a:rPr lang="de-DE" dirty="0"/>
              <a:t> </a:t>
            </a:r>
            <a:r>
              <a:rPr lang="de-DE" dirty="0" err="1"/>
              <a:t>the</a:t>
            </a:r>
            <a:r>
              <a:rPr lang="de-DE" dirty="0"/>
              <a:t> </a:t>
            </a:r>
            <a:r>
              <a:rPr lang="de-DE" dirty="0" err="1"/>
              <a:t>mathematical</a:t>
            </a:r>
            <a:r>
              <a:rPr lang="de-DE" dirty="0"/>
              <a:t> </a:t>
            </a:r>
            <a:r>
              <a:rPr lang="de-DE" dirty="0" err="1"/>
              <a:t>method</a:t>
            </a:r>
            <a:r>
              <a:rPr lang="de-DE" dirty="0"/>
              <a:t> i </a:t>
            </a:r>
            <a:r>
              <a:rPr lang="de-DE" dirty="0" err="1"/>
              <a:t>used</a:t>
            </a:r>
            <a:r>
              <a:rPr lang="de-DE" dirty="0"/>
              <a:t> to </a:t>
            </a:r>
            <a:r>
              <a:rPr lang="de-DE" dirty="0" err="1"/>
              <a:t>tackle</a:t>
            </a:r>
            <a:r>
              <a:rPr lang="de-DE" dirty="0"/>
              <a:t> </a:t>
            </a:r>
            <a:r>
              <a:rPr lang="de-DE" dirty="0" err="1"/>
              <a:t>my</a:t>
            </a:r>
            <a:r>
              <a:rPr lang="de-DE" dirty="0"/>
              <a:t> </a:t>
            </a:r>
            <a:r>
              <a:rPr lang="de-DE" dirty="0" err="1"/>
              <a:t>problem</a:t>
            </a:r>
            <a:endParaRPr lang="de-DE" dirty="0"/>
          </a:p>
          <a:p>
            <a:pPr marL="171450" indent="-171450">
              <a:buFont typeface="Arial" panose="020B0604020202020204" pitchFamily="34" charset="0"/>
              <a:buChar char="•"/>
            </a:pPr>
            <a:r>
              <a:rPr lang="de-DE" dirty="0" err="1"/>
              <a:t>For</a:t>
            </a:r>
            <a:r>
              <a:rPr lang="de-DE" dirty="0"/>
              <a:t> </a:t>
            </a:r>
            <a:r>
              <a:rPr lang="de-DE" dirty="0" err="1"/>
              <a:t>that</a:t>
            </a:r>
            <a:r>
              <a:rPr lang="de-DE" dirty="0"/>
              <a:t> i will </a:t>
            </a:r>
            <a:r>
              <a:rPr lang="de-DE" dirty="0" err="1"/>
              <a:t>be</a:t>
            </a:r>
            <a:r>
              <a:rPr lang="de-DE" dirty="0"/>
              <a:t> </a:t>
            </a:r>
            <a:r>
              <a:rPr lang="de-DE" dirty="0" err="1"/>
              <a:t>introducing</a:t>
            </a:r>
            <a:r>
              <a:rPr lang="de-DE" dirty="0"/>
              <a:t> </a:t>
            </a:r>
            <a:r>
              <a:rPr lang="de-DE" dirty="0" err="1"/>
              <a:t>the</a:t>
            </a:r>
            <a:r>
              <a:rPr lang="de-DE" dirty="0"/>
              <a:t> </a:t>
            </a:r>
            <a:r>
              <a:rPr lang="de-DE" dirty="0" err="1"/>
              <a:t>necessary</a:t>
            </a:r>
            <a:r>
              <a:rPr lang="de-DE" dirty="0"/>
              <a:t> </a:t>
            </a:r>
            <a:r>
              <a:rPr lang="de-DE" dirty="0" err="1"/>
              <a:t>dynamic</a:t>
            </a:r>
            <a:r>
              <a:rPr lang="de-DE" dirty="0"/>
              <a:t> </a:t>
            </a:r>
            <a:r>
              <a:rPr lang="de-DE" dirty="0" err="1"/>
              <a:t>programming</a:t>
            </a:r>
            <a:r>
              <a:rPr lang="de-DE" dirty="0"/>
              <a:t> </a:t>
            </a:r>
            <a:r>
              <a:rPr lang="de-DE" dirty="0" err="1"/>
              <a:t>equations</a:t>
            </a:r>
            <a:endParaRPr lang="de-DE" dirty="0"/>
          </a:p>
          <a:p>
            <a:pPr marL="171450" indent="-171450">
              <a:buFont typeface="Arial" panose="020B0604020202020204" pitchFamily="34" charset="0"/>
              <a:buChar char="•"/>
            </a:pPr>
            <a:r>
              <a:rPr lang="de-DE" dirty="0"/>
              <a:t>And will </a:t>
            </a:r>
            <a:r>
              <a:rPr lang="de-DE" dirty="0" err="1"/>
              <a:t>later</a:t>
            </a:r>
            <a:r>
              <a:rPr lang="de-DE" dirty="0"/>
              <a:t> on </a:t>
            </a:r>
            <a:r>
              <a:rPr lang="de-DE" dirty="0" err="1"/>
              <a:t>come</a:t>
            </a:r>
            <a:r>
              <a:rPr lang="de-DE" dirty="0"/>
              <a:t> to </a:t>
            </a:r>
            <a:r>
              <a:rPr lang="de-DE" dirty="0" err="1"/>
              <a:t>some</a:t>
            </a:r>
            <a:r>
              <a:rPr lang="de-DE" dirty="0"/>
              <a:t> </a:t>
            </a:r>
            <a:r>
              <a:rPr lang="de-DE" dirty="0" err="1"/>
              <a:t>related</a:t>
            </a:r>
            <a:r>
              <a:rPr lang="de-DE" dirty="0"/>
              <a:t> </a:t>
            </a:r>
            <a:r>
              <a:rPr lang="de-DE" dirty="0" err="1"/>
              <a:t>work</a:t>
            </a:r>
            <a:r>
              <a:rPr lang="de-DE" dirty="0"/>
              <a:t> and </a:t>
            </a:r>
            <a:r>
              <a:rPr lang="de-DE" dirty="0" err="1"/>
              <a:t>use</a:t>
            </a:r>
            <a:r>
              <a:rPr lang="de-DE" dirty="0"/>
              <a:t> </a:t>
            </a:r>
            <a:r>
              <a:rPr lang="de-DE" dirty="0" err="1"/>
              <a:t>cases</a:t>
            </a:r>
            <a:r>
              <a:rPr lang="de-DE" dirty="0"/>
              <a:t> </a:t>
            </a:r>
            <a:r>
              <a:rPr lang="de-DE" dirty="0" err="1"/>
              <a:t>of</a:t>
            </a:r>
            <a:r>
              <a:rPr lang="de-DE" dirty="0"/>
              <a:t> DP in Robot </a:t>
            </a:r>
            <a:r>
              <a:rPr lang="de-DE" dirty="0" err="1"/>
              <a:t>motion</a:t>
            </a:r>
            <a:r>
              <a:rPr lang="de-DE" dirty="0"/>
              <a:t> </a:t>
            </a:r>
            <a:r>
              <a:rPr lang="de-DE" dirty="0" err="1"/>
              <a:t>planning</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t>
            </a:r>
            <a:r>
              <a:rPr lang="de-DE" dirty="0" err="1"/>
              <a:t>when</a:t>
            </a:r>
            <a:r>
              <a:rPr lang="de-DE" dirty="0"/>
              <a:t> </a:t>
            </a:r>
            <a:r>
              <a:rPr lang="de-DE" dirty="0" err="1"/>
              <a:t>defining</a:t>
            </a:r>
            <a:r>
              <a:rPr lang="de-DE" dirty="0"/>
              <a:t> </a:t>
            </a:r>
            <a:r>
              <a:rPr lang="de-DE" dirty="0" err="1"/>
              <a:t>it</a:t>
            </a:r>
            <a:r>
              <a:rPr lang="de-DE" dirty="0"/>
              <a:t> </a:t>
            </a:r>
            <a:r>
              <a:rPr lang="de-DE" dirty="0" err="1"/>
              <a:t>recursive</a:t>
            </a:r>
            <a:r>
              <a:rPr lang="de-DE" dirty="0"/>
              <a:t> </a:t>
            </a:r>
            <a:r>
              <a:rPr lang="de-DE" dirty="0" err="1"/>
              <a:t>we</a:t>
            </a:r>
            <a:r>
              <a:rPr lang="de-DE" dirty="0"/>
              <a:t> </a:t>
            </a:r>
            <a:r>
              <a:rPr lang="de-DE" dirty="0" err="1"/>
              <a:t>have</a:t>
            </a:r>
            <a:r>
              <a:rPr lang="de-DE" dirty="0"/>
              <a:t> </a:t>
            </a:r>
            <a:r>
              <a:rPr lang="de-DE" dirty="0" err="1"/>
              <a:t>again</a:t>
            </a:r>
            <a:r>
              <a:rPr lang="de-DE" dirty="0"/>
              <a:t> </a:t>
            </a:r>
            <a:r>
              <a:rPr lang="de-DE" dirty="0" err="1"/>
              <a:t>the</a:t>
            </a:r>
            <a:r>
              <a:rPr lang="de-DE" dirty="0"/>
              <a:t> </a:t>
            </a:r>
            <a:r>
              <a:rPr lang="de-DE" dirty="0" err="1"/>
              <a:t>two</a:t>
            </a:r>
            <a:r>
              <a:rPr lang="de-DE" dirty="0"/>
              <a:t> trivial </a:t>
            </a:r>
            <a:r>
              <a:rPr lang="de-DE" dirty="0" err="1"/>
              <a:t>cases</a:t>
            </a:r>
            <a:endParaRPr lang="de-DE" dirty="0"/>
          </a:p>
          <a:p>
            <a:pPr marL="171450" indent="-171450">
              <a:buFont typeface="Arial" panose="020B0604020202020204" pitchFamily="34" charset="0"/>
              <a:buChar char="•"/>
            </a:pPr>
            <a:r>
              <a:rPr lang="de-DE" dirty="0"/>
              <a:t>And </a:t>
            </a:r>
            <a:r>
              <a:rPr lang="de-DE" dirty="0" err="1"/>
              <a:t>now</a:t>
            </a:r>
            <a:r>
              <a:rPr lang="de-DE" dirty="0"/>
              <a:t> </a:t>
            </a:r>
            <a:r>
              <a:rPr lang="de-DE" dirty="0" err="1"/>
              <a:t>the</a:t>
            </a:r>
            <a:r>
              <a:rPr lang="de-DE" dirty="0"/>
              <a:t> non trivial </a:t>
            </a:r>
            <a:r>
              <a:rPr lang="de-DE" dirty="0" err="1"/>
              <a:t>case</a:t>
            </a:r>
            <a:r>
              <a:rPr lang="de-DE" dirty="0"/>
              <a:t> </a:t>
            </a:r>
            <a:r>
              <a:rPr lang="de-DE" dirty="0" err="1"/>
              <a:t>resulting</a:t>
            </a:r>
            <a:r>
              <a:rPr lang="de-DE" dirty="0"/>
              <a:t> </a:t>
            </a:r>
            <a:r>
              <a:rPr lang="de-DE" dirty="0" err="1"/>
              <a:t>from</a:t>
            </a:r>
            <a:r>
              <a:rPr lang="de-DE" dirty="0"/>
              <a:t> </a:t>
            </a:r>
            <a:r>
              <a:rPr lang="de-DE" dirty="0" err="1"/>
              <a:t>the</a:t>
            </a:r>
            <a:r>
              <a:rPr lang="de-DE" dirty="0"/>
              <a:t> </a:t>
            </a:r>
            <a:r>
              <a:rPr lang="de-DE" dirty="0" err="1"/>
              <a:t>previous</a:t>
            </a:r>
            <a:r>
              <a:rPr lang="de-DE" dirty="0"/>
              <a:t> </a:t>
            </a:r>
            <a:r>
              <a:rPr lang="de-DE" dirty="0" err="1"/>
              <a:t>calculated</a:t>
            </a:r>
            <a:r>
              <a:rPr lang="de-DE" dirty="0"/>
              <a:t> </a:t>
            </a:r>
            <a:r>
              <a:rPr lang="de-DE" dirty="0" err="1"/>
              <a:t>value</a:t>
            </a:r>
            <a:r>
              <a:rPr lang="de-DE" dirty="0"/>
              <a:t> </a:t>
            </a:r>
            <a:r>
              <a:rPr lang="de-DE" dirty="0" err="1"/>
              <a:t>grid</a:t>
            </a:r>
            <a:endParaRPr lang="de-DE" dirty="0"/>
          </a:p>
          <a:p>
            <a:pPr marL="171450" indent="-171450">
              <a:buFont typeface="Arial" panose="020B0604020202020204" pitchFamily="34" charset="0"/>
              <a:buChar char="•"/>
            </a:pPr>
            <a:r>
              <a:rPr lang="de-DE" dirty="0"/>
              <a:t>The </a:t>
            </a:r>
            <a:r>
              <a:rPr lang="de-DE" dirty="0" err="1"/>
              <a:t>value</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by</a:t>
            </a:r>
            <a:r>
              <a:rPr lang="de-DE" dirty="0"/>
              <a:t> </a:t>
            </a:r>
            <a:r>
              <a:rPr lang="de-DE" dirty="0" err="1"/>
              <a:t>looking</a:t>
            </a:r>
            <a:r>
              <a:rPr lang="de-DE" dirty="0"/>
              <a:t> at </a:t>
            </a:r>
            <a:r>
              <a:rPr lang="de-DE" dirty="0" err="1"/>
              <a:t>the</a:t>
            </a:r>
            <a:r>
              <a:rPr lang="de-DE" dirty="0"/>
              <a:t> </a:t>
            </a:r>
            <a:r>
              <a:rPr lang="de-DE" dirty="0" err="1"/>
              <a:t>positions</a:t>
            </a:r>
            <a:r>
              <a:rPr lang="de-DE" dirty="0"/>
              <a:t> </a:t>
            </a:r>
            <a:r>
              <a:rPr lang="de-DE" dirty="0" err="1"/>
              <a:t>around</a:t>
            </a:r>
            <a:r>
              <a:rPr lang="de-DE" dirty="0"/>
              <a:t> </a:t>
            </a:r>
            <a:r>
              <a:rPr lang="de-DE" dirty="0" err="1"/>
              <a:t>it</a:t>
            </a:r>
            <a:endParaRPr lang="de-DE" dirty="0"/>
          </a:p>
          <a:p>
            <a:pPr marL="171450" indent="-171450">
              <a:buFont typeface="Arial" panose="020B0604020202020204" pitchFamily="34" charset="0"/>
              <a:buChar char="•"/>
            </a:pPr>
            <a:r>
              <a:rPr lang="de-DE" dirty="0" err="1"/>
              <a:t>For</a:t>
            </a:r>
            <a:r>
              <a:rPr lang="de-DE" dirty="0"/>
              <a:t> </a:t>
            </a:r>
            <a:r>
              <a:rPr lang="de-DE" dirty="0" err="1"/>
              <a:t>finding</a:t>
            </a:r>
            <a:r>
              <a:rPr lang="de-DE" dirty="0"/>
              <a:t> </a:t>
            </a:r>
            <a:r>
              <a:rPr lang="de-DE" dirty="0" err="1"/>
              <a:t>the</a:t>
            </a:r>
            <a:r>
              <a:rPr lang="de-DE" dirty="0"/>
              <a:t> </a:t>
            </a:r>
            <a:r>
              <a:rPr lang="de-DE" dirty="0" err="1"/>
              <a:t>shortest</a:t>
            </a:r>
            <a:r>
              <a:rPr lang="de-DE" dirty="0"/>
              <a:t> </a:t>
            </a:r>
            <a:r>
              <a:rPr lang="de-DE" dirty="0" err="1"/>
              <a:t>path</a:t>
            </a:r>
            <a:r>
              <a:rPr lang="de-DE" dirty="0"/>
              <a:t> </a:t>
            </a:r>
            <a:r>
              <a:rPr lang="de-DE" dirty="0" err="1"/>
              <a:t>we</a:t>
            </a:r>
            <a:r>
              <a:rPr lang="de-DE" dirty="0"/>
              <a:t> </a:t>
            </a:r>
            <a:r>
              <a:rPr lang="de-DE" dirty="0" err="1"/>
              <a:t>always</a:t>
            </a:r>
            <a:r>
              <a:rPr lang="de-DE" dirty="0"/>
              <a:t> follow </a:t>
            </a:r>
            <a:r>
              <a:rPr lang="de-DE" dirty="0" err="1"/>
              <a:t>the</a:t>
            </a:r>
            <a:r>
              <a:rPr lang="de-DE" dirty="0"/>
              <a:t> </a:t>
            </a:r>
            <a:r>
              <a:rPr lang="de-DE" dirty="0" err="1"/>
              <a:t>biggest</a:t>
            </a:r>
            <a:r>
              <a:rPr lang="de-DE" dirty="0"/>
              <a:t> </a:t>
            </a:r>
            <a:r>
              <a:rPr lang="de-DE" dirty="0" err="1"/>
              <a:t>step</a:t>
            </a:r>
            <a:r>
              <a:rPr lang="de-DE" dirty="0"/>
              <a:t> in </a:t>
            </a:r>
            <a:r>
              <a:rPr lang="de-DE" dirty="0" err="1"/>
              <a:t>values</a:t>
            </a:r>
            <a:endParaRPr lang="de-DE" dirty="0"/>
          </a:p>
          <a:p>
            <a:pPr marL="171450" indent="-171450">
              <a:buFont typeface="Arial" panose="020B0604020202020204" pitchFamily="34" charset="0"/>
              <a:buChar char="•"/>
            </a:pPr>
            <a:r>
              <a:rPr lang="de-DE" dirty="0" err="1"/>
              <a:t>With</a:t>
            </a:r>
            <a:r>
              <a:rPr lang="de-DE" dirty="0"/>
              <a:t> </a:t>
            </a:r>
            <a:r>
              <a:rPr lang="de-DE" dirty="0" err="1"/>
              <a:t>that</a:t>
            </a:r>
            <a:r>
              <a:rPr lang="de-DE" dirty="0"/>
              <a:t> </a:t>
            </a:r>
            <a:r>
              <a:rPr lang="de-DE" dirty="0" err="1"/>
              <a:t>we</a:t>
            </a:r>
            <a:r>
              <a:rPr lang="de-DE" dirty="0"/>
              <a:t> </a:t>
            </a:r>
            <a:r>
              <a:rPr lang="de-DE" dirty="0" err="1"/>
              <a:t>ensure</a:t>
            </a:r>
            <a:r>
              <a:rPr lang="de-DE" dirty="0"/>
              <a:t> </a:t>
            </a:r>
            <a:r>
              <a:rPr lang="de-DE" dirty="0" err="1"/>
              <a:t>that</a:t>
            </a:r>
            <a:r>
              <a:rPr lang="de-DE" dirty="0"/>
              <a:t> after </a:t>
            </a:r>
            <a:r>
              <a:rPr lang="de-DE" dirty="0" err="1"/>
              <a:t>every</a:t>
            </a:r>
            <a:r>
              <a:rPr lang="de-DE" dirty="0"/>
              <a:t> </a:t>
            </a:r>
            <a:r>
              <a:rPr lang="de-DE" dirty="0" err="1"/>
              <a:t>decision</a:t>
            </a:r>
            <a:r>
              <a:rPr lang="de-DE" dirty="0"/>
              <a:t> </a:t>
            </a:r>
            <a:r>
              <a:rPr lang="de-DE" dirty="0" err="1"/>
              <a:t>we</a:t>
            </a:r>
            <a:r>
              <a:rPr lang="de-DE" dirty="0"/>
              <a:t> </a:t>
            </a:r>
            <a:r>
              <a:rPr lang="de-DE" dirty="0" err="1"/>
              <a:t>minimize</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endParaRPr lang="de-DE" dirty="0"/>
          </a:p>
          <a:p>
            <a:pPr marL="171450" indent="-171450">
              <a:buFont typeface="Arial" panose="020B0604020202020204" pitchFamily="34" charset="0"/>
              <a:buChar char="•"/>
            </a:pPr>
            <a:r>
              <a:rPr lang="de-DE" dirty="0" err="1"/>
              <a:t>Defined</a:t>
            </a:r>
            <a:r>
              <a:rPr lang="de-DE" dirty="0"/>
              <a:t> </a:t>
            </a:r>
            <a:r>
              <a:rPr lang="de-DE" dirty="0" err="1"/>
              <a:t>as</a:t>
            </a:r>
            <a:r>
              <a:rPr lang="de-DE" dirty="0"/>
              <a:t> </a:t>
            </a:r>
            <a:r>
              <a:rPr lang="de-DE" dirty="0" err="1"/>
              <a:t>recursive</a:t>
            </a:r>
            <a:r>
              <a:rPr lang="de-DE" dirty="0"/>
              <a:t> </a:t>
            </a:r>
            <a:r>
              <a:rPr lang="de-DE" dirty="0" err="1"/>
              <a:t>function</a:t>
            </a:r>
            <a:r>
              <a:rPr lang="de-DE" dirty="0"/>
              <a:t> </a:t>
            </a:r>
            <a:r>
              <a:rPr lang="de-DE" dirty="0" err="1"/>
              <a:t>we</a:t>
            </a:r>
            <a:r>
              <a:rPr lang="de-DE" dirty="0"/>
              <a:t> </a:t>
            </a:r>
            <a:r>
              <a:rPr lang="de-DE" dirty="0" err="1"/>
              <a:t>calculate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a:t>
            </a:r>
            <a:r>
              <a:rPr lang="de-DE" dirty="0"/>
              <a:t> </a:t>
            </a:r>
            <a:r>
              <a:rPr lang="de-DE" dirty="0" err="1"/>
              <a:t>eminimum</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Thereof</a:t>
            </a:r>
            <a:r>
              <a:rPr lang="de-DE" dirty="0"/>
              <a:t> </a:t>
            </a:r>
            <a:r>
              <a:rPr lang="de-DE" dirty="0" err="1"/>
              <a:t>recursively</a:t>
            </a:r>
            <a:r>
              <a:rPr lang="de-DE" dirty="0"/>
              <a:t> </a:t>
            </a:r>
            <a:r>
              <a:rPr lang="de-DE" dirty="0" err="1"/>
              <a:t>spreading</a:t>
            </a:r>
            <a:r>
              <a:rPr lang="de-DE" dirty="0"/>
              <a:t> in </a:t>
            </a:r>
            <a:r>
              <a:rPr lang="de-DE" dirty="0" err="1"/>
              <a:t>the</a:t>
            </a:r>
            <a:r>
              <a:rPr lang="de-DE" dirty="0"/>
              <a:t> </a:t>
            </a:r>
            <a:r>
              <a:rPr lang="de-DE" dirty="0" err="1"/>
              <a:t>maze</a:t>
            </a:r>
            <a:r>
              <a:rPr lang="de-DE" dirty="0"/>
              <a:t> and </a:t>
            </a:r>
            <a:r>
              <a:rPr lang="de-DE" dirty="0" err="1"/>
              <a:t>returning</a:t>
            </a:r>
            <a:r>
              <a:rPr lang="de-DE" dirty="0"/>
              <a:t> </a:t>
            </a:r>
            <a:r>
              <a:rPr lang="de-DE" dirty="0" err="1"/>
              <a:t>the</a:t>
            </a:r>
            <a:r>
              <a:rPr lang="de-DE" dirty="0"/>
              <a:t> </a:t>
            </a:r>
            <a:r>
              <a:rPr lang="de-DE" dirty="0" err="1"/>
              <a:t>value</a:t>
            </a:r>
            <a:r>
              <a:rPr lang="de-DE" dirty="0"/>
              <a:t> </a:t>
            </a:r>
            <a:r>
              <a:rPr lang="de-DE" dirty="0" err="1"/>
              <a:t>if</a:t>
            </a:r>
            <a:r>
              <a:rPr lang="de-DE" dirty="0"/>
              <a:t> a </a:t>
            </a:r>
            <a:r>
              <a:rPr lang="de-DE" dirty="0" err="1"/>
              <a:t>goal</a:t>
            </a:r>
            <a:r>
              <a:rPr lang="de-DE" dirty="0"/>
              <a:t> </a:t>
            </a:r>
            <a:r>
              <a:rPr lang="de-DE" dirty="0" err="1"/>
              <a:t>or</a:t>
            </a:r>
            <a:r>
              <a:rPr lang="de-DE" dirty="0"/>
              <a:t> a wall </a:t>
            </a:r>
            <a:r>
              <a:rPr lang="de-DE" dirty="0" err="1"/>
              <a:t>is</a:t>
            </a:r>
            <a:r>
              <a:rPr lang="de-DE" dirty="0"/>
              <a:t> </a:t>
            </a:r>
            <a:r>
              <a:rPr lang="de-DE" dirty="0" err="1"/>
              <a:t>found</a:t>
            </a:r>
            <a:endParaRPr lang="de-DE" dirty="0"/>
          </a:p>
          <a:p>
            <a:pPr marL="171450" indent="-171450">
              <a:buFont typeface="Arial" panose="020B0604020202020204" pitchFamily="34" charset="0"/>
              <a:buChar char="•"/>
            </a:pPr>
            <a:r>
              <a:rPr lang="de-DE" dirty="0"/>
              <a:t>This </a:t>
            </a:r>
            <a:r>
              <a:rPr lang="de-DE" dirty="0" err="1"/>
              <a:t>solves</a:t>
            </a:r>
            <a:r>
              <a:rPr lang="de-DE" dirty="0"/>
              <a:t> </a:t>
            </a:r>
            <a:r>
              <a:rPr lang="de-DE" dirty="0" err="1"/>
              <a:t>the</a:t>
            </a:r>
            <a:r>
              <a:rPr lang="de-DE" dirty="0"/>
              <a:t> </a:t>
            </a:r>
            <a:r>
              <a:rPr lang="de-DE" dirty="0" err="1"/>
              <a:t>Bellman</a:t>
            </a:r>
            <a:r>
              <a:rPr lang="de-DE" dirty="0"/>
              <a:t> </a:t>
            </a:r>
            <a:r>
              <a:rPr lang="de-DE" dirty="0" err="1"/>
              <a:t>equation</a:t>
            </a:r>
            <a:r>
              <a:rPr lang="de-DE" dirty="0"/>
              <a:t> </a:t>
            </a:r>
          </a:p>
        </p:txBody>
      </p:sp>
      <p:sp>
        <p:nvSpPr>
          <p:cNvPr id="4" name="Foliennummernplatzhalter 3"/>
          <p:cNvSpPr>
            <a:spLocks noGrp="1"/>
          </p:cNvSpPr>
          <p:nvPr>
            <p:ph type="sldNum" sz="quarter" idx="10"/>
          </p:nvPr>
        </p:nvSpPr>
        <p:spPr/>
        <p:txBody>
          <a:bodyPr/>
          <a:lstStyle/>
          <a:p>
            <a:fld id="{9192A751-5E40-4DDF-8697-5E2FF2679CAC}" type="slidenum">
              <a:rPr lang="de-DE" smtClean="0"/>
              <a:t>20</a:t>
            </a:fld>
            <a:endParaRPr lang="de-DE"/>
          </a:p>
        </p:txBody>
      </p:sp>
    </p:spTree>
    <p:extLst>
      <p:ext uri="{BB962C8B-B14F-4D97-AF65-F5344CB8AC3E}">
        <p14:creationId xmlns:p14="http://schemas.microsoft.com/office/powerpoint/2010/main" val="122473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With</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calculated</a:t>
            </a:r>
            <a:r>
              <a:rPr lang="de-DE" dirty="0"/>
              <a:t> and </a:t>
            </a:r>
            <a:r>
              <a:rPr lang="de-DE" dirty="0" err="1"/>
              <a:t>the</a:t>
            </a:r>
            <a:r>
              <a:rPr lang="de-DE" dirty="0"/>
              <a:t> </a:t>
            </a:r>
            <a:r>
              <a:rPr lang="de-DE" dirty="0" err="1"/>
              <a:t>results</a:t>
            </a:r>
            <a:r>
              <a:rPr lang="de-DE" dirty="0"/>
              <a:t> </a:t>
            </a:r>
            <a:r>
              <a:rPr lang="de-DE" dirty="0" err="1"/>
              <a:t>stored</a:t>
            </a:r>
            <a:r>
              <a:rPr lang="de-DE" dirty="0"/>
              <a:t> in </a:t>
            </a:r>
            <a:r>
              <a:rPr lang="de-DE" dirty="0" err="1"/>
              <a:t>the</a:t>
            </a:r>
            <a:r>
              <a:rPr lang="de-DE" dirty="0"/>
              <a:t> </a:t>
            </a:r>
            <a:r>
              <a:rPr lang="de-DE" dirty="0" err="1"/>
              <a:t>memoization</a:t>
            </a:r>
            <a:r>
              <a:rPr lang="de-DE" dirty="0"/>
              <a:t> </a:t>
            </a:r>
            <a:r>
              <a:rPr lang="de-DE" dirty="0" err="1"/>
              <a:t>table</a:t>
            </a:r>
            <a:r>
              <a:rPr lang="de-DE" dirty="0"/>
              <a:t> V</a:t>
            </a:r>
          </a:p>
          <a:p>
            <a:pPr marL="171450" indent="-171450">
              <a:buFont typeface="Arial" panose="020B0604020202020204" pitchFamily="34" charset="0"/>
              <a:buChar char="•"/>
            </a:pPr>
            <a:r>
              <a:rPr lang="de-DE" dirty="0" err="1"/>
              <a:t>We</a:t>
            </a:r>
            <a:r>
              <a:rPr lang="de-DE" dirty="0"/>
              <a:t> </a:t>
            </a:r>
            <a:r>
              <a:rPr lang="de-DE" dirty="0" err="1"/>
              <a:t>can</a:t>
            </a:r>
            <a:r>
              <a:rPr lang="de-DE" dirty="0"/>
              <a:t> </a:t>
            </a:r>
            <a:r>
              <a:rPr lang="de-DE" dirty="0" err="1"/>
              <a:t>easily</a:t>
            </a:r>
            <a:r>
              <a:rPr lang="de-DE" dirty="0"/>
              <a:t> find </a:t>
            </a:r>
            <a:r>
              <a:rPr lang="de-DE" dirty="0" err="1"/>
              <a:t>the</a:t>
            </a:r>
            <a:r>
              <a:rPr lang="de-DE" dirty="0"/>
              <a:t> </a:t>
            </a:r>
            <a:r>
              <a:rPr lang="de-DE" dirty="0" err="1"/>
              <a:t>shortest</a:t>
            </a:r>
            <a:r>
              <a:rPr lang="de-DE" dirty="0"/>
              <a:t> </a:t>
            </a:r>
            <a:r>
              <a:rPr lang="de-DE" dirty="0" err="1"/>
              <a:t>paths</a:t>
            </a:r>
            <a:r>
              <a:rPr lang="de-DE" dirty="0"/>
              <a:t> </a:t>
            </a:r>
            <a:r>
              <a:rPr lang="de-DE" dirty="0" err="1"/>
              <a:t>respective</a:t>
            </a:r>
            <a:r>
              <a:rPr lang="de-DE" dirty="0"/>
              <a:t> </a:t>
            </a:r>
            <a:r>
              <a:rPr lang="de-DE" dirty="0" err="1"/>
              <a:t>the</a:t>
            </a:r>
            <a:r>
              <a:rPr lang="de-DE" dirty="0"/>
              <a:t> optimal </a:t>
            </a:r>
            <a:r>
              <a:rPr lang="de-DE" dirty="0" err="1"/>
              <a:t>policies</a:t>
            </a:r>
            <a:endParaRPr lang="de-DE" dirty="0"/>
          </a:p>
          <a:p>
            <a:pPr marL="171450" indent="-171450">
              <a:buFont typeface="Arial" panose="020B0604020202020204" pitchFamily="34" charset="0"/>
              <a:buChar char="•"/>
            </a:pPr>
            <a:r>
              <a:rPr lang="de-DE" dirty="0"/>
              <a:t>As </a:t>
            </a:r>
            <a:r>
              <a:rPr lang="de-DE" dirty="0" err="1"/>
              <a:t>seen</a:t>
            </a:r>
            <a:r>
              <a:rPr lang="de-DE" dirty="0"/>
              <a:t> in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always</a:t>
            </a:r>
            <a:r>
              <a:rPr lang="de-DE" dirty="0"/>
              <a:t> </a:t>
            </a:r>
            <a:r>
              <a:rPr lang="de-DE" dirty="0" err="1"/>
              <a:t>make</a:t>
            </a:r>
            <a:r>
              <a:rPr lang="de-DE" dirty="0"/>
              <a:t> </a:t>
            </a:r>
            <a:r>
              <a:rPr lang="de-DE" dirty="0" err="1"/>
              <a:t>the</a:t>
            </a:r>
            <a:r>
              <a:rPr lang="de-DE" dirty="0"/>
              <a:t> </a:t>
            </a:r>
            <a:r>
              <a:rPr lang="de-DE" dirty="0" err="1"/>
              <a:t>decision</a:t>
            </a:r>
            <a:r>
              <a:rPr lang="de-DE" dirty="0"/>
              <a:t> so </a:t>
            </a:r>
            <a:r>
              <a:rPr lang="de-DE" dirty="0" err="1"/>
              <a:t>that</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r>
              <a:rPr lang="de-DE" dirty="0"/>
              <a:t> </a:t>
            </a:r>
            <a:r>
              <a:rPr lang="de-DE" dirty="0" err="1"/>
              <a:t>is</a:t>
            </a:r>
            <a:r>
              <a:rPr lang="de-DE" dirty="0"/>
              <a:t> minimal</a:t>
            </a:r>
          </a:p>
          <a:p>
            <a:pPr marL="171450" indent="-171450">
              <a:buFont typeface="Arial" panose="020B0604020202020204" pitchFamily="34" charset="0"/>
              <a:buChar char="•"/>
            </a:pPr>
            <a:r>
              <a:rPr lang="de-DE" dirty="0"/>
              <a:t>So </a:t>
            </a:r>
            <a:r>
              <a:rPr lang="de-DE" dirty="0" err="1"/>
              <a:t>for</a:t>
            </a:r>
            <a:r>
              <a:rPr lang="de-DE" dirty="0"/>
              <a:t> </a:t>
            </a:r>
            <a:r>
              <a:rPr lang="de-DE" dirty="0" err="1"/>
              <a:t>finding</a:t>
            </a:r>
            <a:r>
              <a:rPr lang="de-DE" dirty="0"/>
              <a:t> </a:t>
            </a:r>
            <a:r>
              <a:rPr lang="de-DE" dirty="0" err="1"/>
              <a:t>the</a:t>
            </a:r>
            <a:r>
              <a:rPr lang="de-DE" dirty="0"/>
              <a:t> </a:t>
            </a:r>
            <a:r>
              <a:rPr lang="de-DE" dirty="0" err="1"/>
              <a:t>current</a:t>
            </a:r>
            <a:r>
              <a:rPr lang="de-DE" dirty="0"/>
              <a:t> </a:t>
            </a:r>
            <a:r>
              <a:rPr lang="de-DE" dirty="0" err="1"/>
              <a:t>best</a:t>
            </a:r>
            <a:r>
              <a:rPr lang="de-DE" dirty="0"/>
              <a:t> </a:t>
            </a:r>
            <a:r>
              <a:rPr lang="de-DE" dirty="0" err="1"/>
              <a:t>action</a:t>
            </a:r>
            <a:r>
              <a:rPr lang="de-DE" dirty="0"/>
              <a:t>, </a:t>
            </a:r>
            <a:r>
              <a:rPr lang="de-DE" dirty="0" err="1"/>
              <a:t>we</a:t>
            </a:r>
            <a:r>
              <a:rPr lang="de-DE" dirty="0"/>
              <a:t> </a:t>
            </a:r>
            <a:r>
              <a:rPr lang="de-DE" dirty="0" err="1"/>
              <a:t>can</a:t>
            </a:r>
            <a:r>
              <a:rPr lang="de-DE" dirty="0"/>
              <a:t> </a:t>
            </a:r>
            <a:r>
              <a:rPr lang="de-DE" dirty="0" err="1"/>
              <a:t>look</a:t>
            </a:r>
            <a:r>
              <a:rPr lang="de-DE" dirty="0"/>
              <a:t>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If</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upper</a:t>
            </a:r>
            <a:r>
              <a:rPr lang="de-DE" dirty="0"/>
              <a:t> </a:t>
            </a:r>
            <a:r>
              <a:rPr lang="de-DE" dirty="0" err="1"/>
              <a:t>tile</a:t>
            </a:r>
            <a:r>
              <a:rPr lang="de-DE" dirty="0"/>
              <a:t> </a:t>
            </a:r>
            <a:r>
              <a:rPr lang="de-DE" dirty="0" err="1"/>
              <a:t>is</a:t>
            </a:r>
            <a:r>
              <a:rPr lang="de-DE" dirty="0"/>
              <a:t> </a:t>
            </a:r>
            <a:r>
              <a:rPr lang="de-DE" dirty="0" err="1"/>
              <a:t>lowest</a:t>
            </a:r>
            <a:r>
              <a:rPr lang="de-DE" dirty="0"/>
              <a:t> </a:t>
            </a:r>
            <a:r>
              <a:rPr lang="de-DE" dirty="0" err="1"/>
              <a:t>of</a:t>
            </a:r>
            <a:r>
              <a:rPr lang="de-DE" dirty="0"/>
              <a:t> all </a:t>
            </a:r>
            <a:r>
              <a:rPr lang="de-DE" dirty="0" err="1"/>
              <a:t>around</a:t>
            </a:r>
            <a:r>
              <a:rPr lang="de-DE" dirty="0"/>
              <a:t>, </a:t>
            </a:r>
            <a:r>
              <a:rPr lang="de-DE" dirty="0" err="1"/>
              <a:t>we</a:t>
            </a:r>
            <a:r>
              <a:rPr lang="de-DE" dirty="0"/>
              <a:t> </a:t>
            </a:r>
            <a:r>
              <a:rPr lang="de-DE" dirty="0" err="1"/>
              <a:t>go</a:t>
            </a:r>
            <a:r>
              <a:rPr lang="de-DE" dirty="0"/>
              <a:t> </a:t>
            </a:r>
            <a:r>
              <a:rPr lang="de-DE" dirty="0" err="1"/>
              <a:t>up</a:t>
            </a:r>
            <a:endParaRPr lang="de-DE" dirty="0"/>
          </a:p>
          <a:p>
            <a:pPr marL="171450" indent="-171450">
              <a:buFont typeface="Arial" panose="020B0604020202020204" pitchFamily="34" charset="0"/>
              <a:buChar char="•"/>
            </a:pPr>
            <a:r>
              <a:rPr lang="de-DE" dirty="0"/>
              <a:t>Usw..</a:t>
            </a:r>
          </a:p>
          <a:p>
            <a:pPr marL="171450" indent="-171450">
              <a:buFont typeface="Arial" panose="020B0604020202020204" pitchFamily="34" charset="0"/>
              <a:buChar char="•"/>
            </a:pPr>
            <a:r>
              <a:rPr lang="de-DE" dirty="0"/>
              <a:t>Show </a:t>
            </a:r>
            <a:r>
              <a:rPr lang="de-DE" dirty="0" err="1"/>
              <a:t>how</a:t>
            </a:r>
            <a:r>
              <a:rPr lang="de-DE" dirty="0"/>
              <a:t> </a:t>
            </a:r>
            <a:r>
              <a:rPr lang="de-DE" dirty="0" err="1"/>
              <a:t>calculated</a:t>
            </a:r>
            <a:r>
              <a:rPr lang="de-DE" dirty="0"/>
              <a:t> in finalcandidate.exe</a:t>
            </a:r>
          </a:p>
        </p:txBody>
      </p:sp>
      <p:sp>
        <p:nvSpPr>
          <p:cNvPr id="4" name="Foliennummernplatzhalter 3"/>
          <p:cNvSpPr>
            <a:spLocks noGrp="1"/>
          </p:cNvSpPr>
          <p:nvPr>
            <p:ph type="sldNum" sz="quarter" idx="10"/>
          </p:nvPr>
        </p:nvSpPr>
        <p:spPr/>
        <p:txBody>
          <a:bodyPr/>
          <a:lstStyle/>
          <a:p>
            <a:fld id="{9192A751-5E40-4DDF-8697-5E2FF2679CAC}" type="slidenum">
              <a:rPr lang="de-DE" smtClean="0"/>
              <a:t>21</a:t>
            </a:fld>
            <a:endParaRPr lang="de-DE"/>
          </a:p>
        </p:txBody>
      </p:sp>
    </p:spTree>
    <p:extLst>
      <p:ext uri="{BB962C8B-B14F-4D97-AF65-F5344CB8AC3E}">
        <p14:creationId xmlns:p14="http://schemas.microsoft.com/office/powerpoint/2010/main" val="2873650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after a tough </a:t>
            </a:r>
            <a:r>
              <a:rPr lang="de-DE" dirty="0" err="1"/>
              <a:t>mathematical</a:t>
            </a:r>
            <a:r>
              <a:rPr lang="de-DE" dirty="0"/>
              <a:t> </a:t>
            </a:r>
            <a:r>
              <a:rPr lang="de-DE" dirty="0" err="1"/>
              <a:t>derivation</a:t>
            </a:r>
            <a:r>
              <a:rPr lang="de-DE" dirty="0"/>
              <a:t> </a:t>
            </a:r>
          </a:p>
          <a:p>
            <a:pPr marL="171450" indent="-171450">
              <a:buFont typeface="Arial" panose="020B0604020202020204" pitchFamily="34" charset="0"/>
              <a:buChar char="•"/>
            </a:pPr>
            <a:r>
              <a:rPr lang="de-DE" dirty="0"/>
              <a:t>I </a:t>
            </a:r>
            <a:r>
              <a:rPr lang="de-DE" dirty="0" err="1"/>
              <a:t>want</a:t>
            </a:r>
            <a:r>
              <a:rPr lang="de-DE" dirty="0"/>
              <a:t> to </a:t>
            </a:r>
            <a:r>
              <a:rPr lang="de-DE" dirty="0" err="1"/>
              <a:t>show</a:t>
            </a:r>
            <a:r>
              <a:rPr lang="de-DE" dirty="0"/>
              <a:t> </a:t>
            </a:r>
            <a:r>
              <a:rPr lang="de-DE" dirty="0" err="1"/>
              <a:t>you</a:t>
            </a:r>
            <a:r>
              <a:rPr lang="de-DE" dirty="0"/>
              <a:t> </a:t>
            </a:r>
            <a:r>
              <a:rPr lang="de-DE" dirty="0" err="1"/>
              <a:t>some</a:t>
            </a:r>
            <a:r>
              <a:rPr lang="de-DE" dirty="0"/>
              <a:t> </a:t>
            </a:r>
            <a:r>
              <a:rPr lang="de-DE" dirty="0" err="1"/>
              <a:t>use</a:t>
            </a:r>
            <a:r>
              <a:rPr lang="de-DE" dirty="0"/>
              <a:t> </a:t>
            </a:r>
            <a:r>
              <a:rPr lang="de-DE" dirty="0" err="1"/>
              <a:t>cases</a:t>
            </a:r>
            <a:r>
              <a:rPr lang="de-DE" dirty="0"/>
              <a:t> in 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22</a:t>
            </a:fld>
            <a:endParaRPr lang="de-DE"/>
          </a:p>
        </p:txBody>
      </p:sp>
    </p:spTree>
    <p:extLst>
      <p:ext uri="{BB962C8B-B14F-4D97-AF65-F5344CB8AC3E}">
        <p14:creationId xmlns:p14="http://schemas.microsoft.com/office/powerpoint/2010/main" val="397065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Cars </a:t>
            </a:r>
            <a:r>
              <a:rPr lang="de-DE" dirty="0" err="1"/>
              <a:t>might</a:t>
            </a:r>
            <a:r>
              <a:rPr lang="de-DE" dirty="0"/>
              <a:t> </a:t>
            </a:r>
            <a:r>
              <a:rPr lang="de-DE" dirty="0" err="1"/>
              <a:t>be</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err="1"/>
              <a:t>Autonomous</a:t>
            </a:r>
            <a:r>
              <a:rPr lang="de-DE" dirty="0"/>
              <a:t> </a:t>
            </a:r>
            <a:r>
              <a:rPr lang="de-DE" dirty="0" err="1"/>
              <a:t>vehicles</a:t>
            </a:r>
            <a:r>
              <a:rPr lang="de-DE" dirty="0"/>
              <a:t>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pPr marL="171450" indent="-171450">
              <a:buFont typeface="Arial" panose="020B0604020202020204" pitchFamily="34" charset="0"/>
              <a:buChar char="•"/>
            </a:pPr>
            <a:r>
              <a:rPr lang="de-DE" dirty="0" err="1"/>
              <a:t>Finding</a:t>
            </a:r>
            <a:r>
              <a:rPr lang="de-DE" dirty="0"/>
              <a:t> </a:t>
            </a:r>
            <a:r>
              <a:rPr lang="de-DE" dirty="0" err="1"/>
              <a:t>the</a:t>
            </a:r>
            <a:r>
              <a:rPr lang="de-DE" dirty="0"/>
              <a:t> </a:t>
            </a:r>
            <a:r>
              <a:rPr lang="de-DE" dirty="0" err="1"/>
              <a:t>navigation</a:t>
            </a:r>
            <a:r>
              <a:rPr lang="de-DE" dirty="0"/>
              <a:t> </a:t>
            </a:r>
            <a:r>
              <a:rPr lang="de-DE" dirty="0" err="1"/>
              <a:t>paths</a:t>
            </a:r>
            <a:r>
              <a:rPr lang="de-DE" dirty="0"/>
              <a:t> </a:t>
            </a:r>
            <a:r>
              <a:rPr lang="de-DE" dirty="0" err="1"/>
              <a:t>has</a:t>
            </a:r>
            <a:r>
              <a:rPr lang="de-DE" dirty="0"/>
              <a:t> </a:t>
            </a:r>
            <a:r>
              <a:rPr lang="de-DE" dirty="0" err="1"/>
              <a:t>been</a:t>
            </a:r>
            <a:r>
              <a:rPr lang="de-DE" dirty="0"/>
              <a:t> a </a:t>
            </a:r>
            <a:r>
              <a:rPr lang="de-DE" dirty="0" err="1"/>
              <a:t>field</a:t>
            </a:r>
            <a:r>
              <a:rPr lang="de-DE" dirty="0"/>
              <a:t> </a:t>
            </a:r>
            <a:r>
              <a:rPr lang="de-DE" dirty="0" err="1"/>
              <a:t>with</a:t>
            </a:r>
            <a:r>
              <a:rPr lang="de-DE" dirty="0"/>
              <a:t> </a:t>
            </a:r>
            <a:r>
              <a:rPr lang="de-DE" dirty="0" err="1"/>
              <a:t>many</a:t>
            </a:r>
            <a:r>
              <a:rPr lang="de-DE" dirty="0"/>
              <a:t> </a:t>
            </a:r>
            <a:r>
              <a:rPr lang="de-DE" dirty="0" err="1"/>
              <a:t>research</a:t>
            </a:r>
            <a:r>
              <a:rPr lang="de-DE" dirty="0"/>
              <a:t> </a:t>
            </a:r>
            <a:r>
              <a:rPr lang="de-DE" dirty="0" err="1"/>
              <a:t>dedicated</a:t>
            </a:r>
            <a:r>
              <a:rPr lang="de-DE" dirty="0"/>
              <a:t> to </a:t>
            </a:r>
            <a:r>
              <a:rPr lang="de-DE" dirty="0" err="1"/>
              <a:t>it</a:t>
            </a:r>
            <a:endParaRPr lang="de-DE" dirty="0"/>
          </a:p>
          <a:p>
            <a:pPr marL="171450" indent="-171450">
              <a:buFont typeface="Arial" panose="020B0604020202020204" pitchFamily="34" charset="0"/>
              <a:buChar char="•"/>
            </a:pPr>
            <a:r>
              <a:rPr lang="de-DE" dirty="0" err="1"/>
              <a:t>Often</a:t>
            </a:r>
            <a:r>
              <a:rPr lang="de-DE" dirty="0"/>
              <a:t> </a:t>
            </a:r>
            <a:r>
              <a:rPr lang="de-DE" dirty="0" err="1"/>
              <a:t>solved</a:t>
            </a:r>
            <a:r>
              <a:rPr lang="de-DE" dirty="0"/>
              <a:t> </a:t>
            </a:r>
            <a:r>
              <a:rPr lang="de-DE" dirty="0" err="1"/>
              <a:t>by</a:t>
            </a:r>
            <a:r>
              <a:rPr lang="de-DE" dirty="0"/>
              <a:t> algorithms like A* </a:t>
            </a:r>
            <a:r>
              <a:rPr lang="de-DE" dirty="0" err="1"/>
              <a:t>or</a:t>
            </a:r>
            <a:r>
              <a:rPr lang="de-DE" dirty="0"/>
              <a:t> Dijkstras </a:t>
            </a:r>
            <a:r>
              <a:rPr lang="de-DE" dirty="0" err="1"/>
              <a:t>algorithm</a:t>
            </a:r>
            <a:endParaRPr lang="de-DE" dirty="0"/>
          </a:p>
          <a:p>
            <a:pPr marL="171450" indent="-171450">
              <a:buFont typeface="Arial" panose="020B0604020202020204" pitchFamily="34" charset="0"/>
              <a:buChar char="•"/>
            </a:pPr>
            <a:r>
              <a:rPr lang="de-DE" dirty="0" err="1"/>
              <a:t>Solve</a:t>
            </a:r>
            <a:r>
              <a:rPr lang="de-DE" dirty="0"/>
              <a:t> </a:t>
            </a:r>
            <a:r>
              <a:rPr lang="de-DE" dirty="0" err="1"/>
              <a:t>only</a:t>
            </a:r>
            <a:r>
              <a:rPr lang="de-DE" dirty="0"/>
              <a:t> </a:t>
            </a:r>
            <a:r>
              <a:rPr lang="de-DE" dirty="0" err="1"/>
              <a:t>shortest</a:t>
            </a:r>
            <a:r>
              <a:rPr lang="de-DE" dirty="0"/>
              <a:t> </a:t>
            </a:r>
            <a:r>
              <a:rPr lang="de-DE" dirty="0" err="1"/>
              <a:t>path</a:t>
            </a:r>
            <a:r>
              <a:rPr lang="de-DE" dirty="0"/>
              <a:t> </a:t>
            </a:r>
            <a:r>
              <a:rPr lang="de-DE" dirty="0" err="1"/>
              <a:t>problem</a:t>
            </a:r>
            <a:r>
              <a:rPr lang="de-DE" dirty="0"/>
              <a:t> </a:t>
            </a:r>
            <a:r>
              <a:rPr lang="de-DE" dirty="0" err="1"/>
              <a:t>for</a:t>
            </a:r>
            <a:r>
              <a:rPr lang="de-DE" dirty="0"/>
              <a:t> </a:t>
            </a:r>
            <a:r>
              <a:rPr lang="de-DE" dirty="0" err="1"/>
              <a:t>one</a:t>
            </a:r>
            <a:r>
              <a:rPr lang="de-DE" dirty="0"/>
              <a:t> </a:t>
            </a:r>
            <a:r>
              <a:rPr lang="de-DE" dirty="0" err="1"/>
              <a:t>start</a:t>
            </a:r>
            <a:r>
              <a:rPr lang="de-DE" dirty="0"/>
              <a:t> and </a:t>
            </a:r>
            <a:r>
              <a:rPr lang="de-DE" dirty="0" err="1"/>
              <a:t>goal</a:t>
            </a:r>
            <a:endParaRPr lang="de-DE" dirty="0"/>
          </a:p>
          <a:p>
            <a:pPr marL="171450" indent="-171450">
              <a:buFont typeface="Arial" panose="020B0604020202020204" pitchFamily="34" charset="0"/>
              <a:buChar char="•"/>
            </a:pPr>
            <a:r>
              <a:rPr lang="de-DE" dirty="0" err="1"/>
              <a:t>Huge</a:t>
            </a:r>
            <a:r>
              <a:rPr lang="de-DE" dirty="0"/>
              <a:t> </a:t>
            </a:r>
            <a:r>
              <a:rPr lang="de-DE" dirty="0" err="1"/>
              <a:t>advantage</a:t>
            </a:r>
            <a:r>
              <a:rPr lang="de-DE" dirty="0"/>
              <a:t> </a:t>
            </a:r>
            <a:r>
              <a:rPr lang="de-DE" dirty="0" err="1"/>
              <a:t>of</a:t>
            </a:r>
            <a:r>
              <a:rPr lang="de-DE" dirty="0"/>
              <a:t> </a:t>
            </a:r>
            <a:r>
              <a:rPr lang="de-DE" dirty="0" err="1"/>
              <a:t>dynamic</a:t>
            </a:r>
            <a:r>
              <a:rPr lang="de-DE" dirty="0"/>
              <a:t> </a:t>
            </a:r>
            <a:r>
              <a:rPr lang="de-DE" dirty="0" err="1"/>
              <a:t>programming</a:t>
            </a:r>
            <a:r>
              <a:rPr lang="de-DE" dirty="0"/>
              <a:t> </a:t>
            </a:r>
            <a:r>
              <a:rPr lang="de-DE" dirty="0" err="1"/>
              <a:t>is</a:t>
            </a:r>
            <a:r>
              <a:rPr lang="de-DE" dirty="0"/>
              <a:t> </a:t>
            </a:r>
            <a:r>
              <a:rPr lang="de-DE" dirty="0" err="1"/>
              <a:t>that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possible </a:t>
            </a:r>
            <a:r>
              <a:rPr lang="de-DE" dirty="0" err="1"/>
              <a:t>position</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previousely</a:t>
            </a:r>
            <a:r>
              <a:rPr lang="de-DE" dirty="0"/>
              <a:t> </a:t>
            </a:r>
          </a:p>
          <a:p>
            <a:pPr marL="171450" indent="-171450">
              <a:buFont typeface="Arial" panose="020B0604020202020204" pitchFamily="34" charset="0"/>
              <a:buChar char="•"/>
            </a:pPr>
            <a:r>
              <a:rPr lang="de-DE" dirty="0"/>
              <a:t>And after </a:t>
            </a:r>
            <a:r>
              <a:rPr lang="de-DE" dirty="0" err="1"/>
              <a:t>the</a:t>
            </a:r>
            <a:r>
              <a:rPr lang="de-DE" dirty="0"/>
              <a:t> </a:t>
            </a:r>
            <a:r>
              <a:rPr lang="de-DE" dirty="0" err="1"/>
              <a:t>precalculation</a:t>
            </a:r>
            <a:r>
              <a:rPr lang="de-DE" dirty="0"/>
              <a:t> </a:t>
            </a:r>
            <a:r>
              <a:rPr lang="de-DE" dirty="0" err="1"/>
              <a:t>step</a:t>
            </a:r>
            <a:r>
              <a:rPr lang="de-DE" dirty="0"/>
              <a:t> </a:t>
            </a:r>
            <a:r>
              <a:rPr lang="de-DE" dirty="0" err="1"/>
              <a:t>the</a:t>
            </a:r>
            <a:r>
              <a:rPr lang="de-DE" dirty="0"/>
              <a:t> optimal </a:t>
            </a:r>
            <a:r>
              <a:rPr lang="de-DE" dirty="0" err="1"/>
              <a:t>policy</a:t>
            </a:r>
            <a:r>
              <a:rPr lang="de-DE" dirty="0"/>
              <a:t> </a:t>
            </a:r>
            <a:r>
              <a:rPr lang="de-DE" dirty="0" err="1"/>
              <a:t>can</a:t>
            </a:r>
            <a:r>
              <a:rPr lang="de-DE" dirty="0"/>
              <a:t> </a:t>
            </a:r>
            <a:r>
              <a:rPr lang="de-DE" dirty="0" err="1"/>
              <a:t>easily</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a:t>Even </a:t>
            </a:r>
            <a:r>
              <a:rPr lang="de-DE" dirty="0" err="1"/>
              <a:t>if</a:t>
            </a:r>
            <a:r>
              <a:rPr lang="de-DE" dirty="0"/>
              <a:t> </a:t>
            </a:r>
            <a:r>
              <a:rPr lang="de-DE" dirty="0" err="1"/>
              <a:t>there</a:t>
            </a:r>
            <a:r>
              <a:rPr lang="de-DE" dirty="0"/>
              <a:t> </a:t>
            </a:r>
            <a:r>
              <a:rPr lang="de-DE" dirty="0" err="1"/>
              <a:t>is</a:t>
            </a:r>
            <a:r>
              <a:rPr lang="de-DE" dirty="0"/>
              <a:t> a </a:t>
            </a:r>
            <a:r>
              <a:rPr lang="de-DE" dirty="0" err="1"/>
              <a:t>unexpected</a:t>
            </a:r>
            <a:r>
              <a:rPr lang="de-DE" dirty="0"/>
              <a:t> </a:t>
            </a:r>
            <a:r>
              <a:rPr lang="de-DE" dirty="0" err="1"/>
              <a:t>obstacle</a:t>
            </a:r>
            <a:r>
              <a:rPr lang="de-DE" dirty="0"/>
              <a:t> like a </a:t>
            </a:r>
            <a:r>
              <a:rPr lang="de-DE" dirty="0" err="1"/>
              <a:t>truck</a:t>
            </a:r>
            <a:r>
              <a:rPr lang="de-DE" dirty="0"/>
              <a:t> </a:t>
            </a:r>
            <a:r>
              <a:rPr lang="de-DE" dirty="0" err="1"/>
              <a:t>preventing</a:t>
            </a:r>
            <a:r>
              <a:rPr lang="de-DE" dirty="0"/>
              <a:t> a </a:t>
            </a:r>
            <a:r>
              <a:rPr lang="de-DE" dirty="0" err="1"/>
              <a:t>lane</a:t>
            </a:r>
            <a:r>
              <a:rPr lang="de-DE" dirty="0"/>
              <a:t> </a:t>
            </a:r>
            <a:r>
              <a:rPr lang="de-DE" dirty="0" err="1"/>
              <a:t>switc</a:t>
            </a:r>
            <a:endParaRPr lang="de-DE" dirty="0"/>
          </a:p>
          <a:p>
            <a:pPr marL="171450" indent="-171450">
              <a:buFont typeface="Arial" panose="020B0604020202020204" pitchFamily="34" charset="0"/>
              <a:buChar char="•"/>
            </a:pPr>
            <a:r>
              <a:rPr lang="de-DE" dirty="0"/>
              <a:t>The </a:t>
            </a:r>
            <a:r>
              <a:rPr lang="de-DE" dirty="0" err="1"/>
              <a:t>car</a:t>
            </a:r>
            <a:r>
              <a:rPr lang="de-DE" dirty="0"/>
              <a:t> </a:t>
            </a:r>
            <a:r>
              <a:rPr lang="de-DE" dirty="0" err="1"/>
              <a:t>can</a:t>
            </a:r>
            <a:r>
              <a:rPr lang="de-DE" dirty="0"/>
              <a:t> just </a:t>
            </a:r>
            <a:r>
              <a:rPr lang="de-DE" dirty="0" err="1"/>
              <a:t>go</a:t>
            </a:r>
            <a:r>
              <a:rPr lang="de-DE" dirty="0"/>
              <a:t> </a:t>
            </a:r>
            <a:r>
              <a:rPr lang="de-DE" dirty="0" err="1"/>
              <a:t>straight</a:t>
            </a:r>
            <a:r>
              <a:rPr lang="de-DE" dirty="0"/>
              <a:t> and </a:t>
            </a:r>
            <a:r>
              <a:rPr lang="de-DE" dirty="0" err="1"/>
              <a:t>then</a:t>
            </a:r>
            <a:r>
              <a:rPr lang="de-DE" dirty="0"/>
              <a:t> follow </a:t>
            </a:r>
            <a:r>
              <a:rPr lang="de-DE" dirty="0" err="1"/>
              <a:t>the</a:t>
            </a:r>
            <a:r>
              <a:rPr lang="de-DE" dirty="0"/>
              <a:t> </a:t>
            </a:r>
            <a:r>
              <a:rPr lang="de-DE" dirty="0" err="1"/>
              <a:t>best</a:t>
            </a:r>
            <a:r>
              <a:rPr lang="de-DE" dirty="0"/>
              <a:t> </a:t>
            </a:r>
            <a:r>
              <a:rPr lang="de-DE" dirty="0" err="1"/>
              <a:t>actions</a:t>
            </a:r>
            <a:r>
              <a:rPr lang="de-DE" dirty="0"/>
              <a:t> </a:t>
            </a:r>
            <a:r>
              <a:rPr lang="de-DE" dirty="0" err="1"/>
              <a:t>from</a:t>
            </a:r>
            <a:r>
              <a:rPr lang="de-DE" dirty="0"/>
              <a:t> </a:t>
            </a:r>
            <a:r>
              <a:rPr lang="de-DE" dirty="0" err="1"/>
              <a:t>the</a:t>
            </a:r>
            <a:r>
              <a:rPr lang="de-DE" dirty="0"/>
              <a:t> </a:t>
            </a:r>
            <a:r>
              <a:rPr lang="de-DE" dirty="0" err="1"/>
              <a:t>new</a:t>
            </a:r>
            <a:r>
              <a:rPr lang="de-DE" dirty="0"/>
              <a:t> </a:t>
            </a:r>
            <a:r>
              <a:rPr lang="de-DE" dirty="0" err="1"/>
              <a:t>position</a:t>
            </a:r>
            <a:endParaRPr lang="de-DE" dirty="0"/>
          </a:p>
          <a:p>
            <a:pPr marL="171450" indent="-171450">
              <a:buFont typeface="Arial" panose="020B0604020202020204" pitchFamily="34" charset="0"/>
              <a:buChar char="•"/>
            </a:pPr>
            <a:r>
              <a:rPr lang="de-DE" dirty="0" err="1"/>
              <a:t>Without</a:t>
            </a:r>
            <a:r>
              <a:rPr lang="de-DE" dirty="0"/>
              <a:t> </a:t>
            </a:r>
            <a:r>
              <a:rPr lang="de-DE" dirty="0" err="1"/>
              <a:t>again</a:t>
            </a:r>
            <a:r>
              <a:rPr lang="de-DE" dirty="0"/>
              <a:t> </a:t>
            </a:r>
            <a:r>
              <a:rPr lang="de-DE" dirty="0" err="1"/>
              <a:t>calculating</a:t>
            </a:r>
            <a:endParaRPr lang="de-DE" dirty="0"/>
          </a:p>
          <a:p>
            <a:pPr marL="171450" indent="-171450">
              <a:buFont typeface="Arial" panose="020B0604020202020204" pitchFamily="34" charset="0"/>
              <a:buChar char="•"/>
            </a:pPr>
            <a:r>
              <a:rPr lang="de-DE" dirty="0"/>
              <a:t>As </a:t>
            </a:r>
            <a:r>
              <a:rPr lang="de-DE" dirty="0" err="1"/>
              <a:t>you</a:t>
            </a:r>
            <a:r>
              <a:rPr lang="de-DE" dirty="0"/>
              <a:t> </a:t>
            </a:r>
            <a:r>
              <a:rPr lang="de-DE" dirty="0" err="1"/>
              <a:t>might</a:t>
            </a:r>
            <a:r>
              <a:rPr lang="de-DE" dirty="0"/>
              <a:t> </a:t>
            </a:r>
            <a:r>
              <a:rPr lang="de-DE" dirty="0" err="1"/>
              <a:t>see</a:t>
            </a:r>
            <a:r>
              <a:rPr lang="de-DE" dirty="0"/>
              <a:t> </a:t>
            </a:r>
            <a:r>
              <a:rPr lang="de-DE" dirty="0" err="1"/>
              <a:t>this</a:t>
            </a:r>
            <a:r>
              <a:rPr lang="de-DE" dirty="0"/>
              <a:t> </a:t>
            </a:r>
            <a:r>
              <a:rPr lang="de-DE" dirty="0" err="1"/>
              <a:t>is</a:t>
            </a:r>
            <a:r>
              <a:rPr lang="de-DE" dirty="0"/>
              <a:t> 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 and </a:t>
            </a:r>
            <a:r>
              <a:rPr lang="de-DE" dirty="0" err="1"/>
              <a:t>any</a:t>
            </a:r>
            <a:r>
              <a:rPr lang="de-DE" dirty="0"/>
              <a:t> </a:t>
            </a:r>
            <a:r>
              <a:rPr lang="de-DE" dirty="0" err="1"/>
              <a:t>moving</a:t>
            </a:r>
            <a:r>
              <a:rPr lang="de-DE" dirty="0"/>
              <a:t> </a:t>
            </a:r>
            <a:r>
              <a:rPr lang="de-DE" dirty="0" err="1"/>
              <a:t>autonomous</a:t>
            </a:r>
            <a:r>
              <a:rPr lang="de-DE" dirty="0"/>
              <a:t> </a:t>
            </a:r>
            <a:r>
              <a:rPr lang="de-DE" dirty="0" err="1"/>
              <a:t>vehicles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23</a:t>
            </a:fld>
            <a:endParaRPr lang="de-DE"/>
          </a:p>
        </p:txBody>
      </p:sp>
    </p:spTree>
    <p:extLst>
      <p:ext uri="{BB962C8B-B14F-4D97-AF65-F5344CB8AC3E}">
        <p14:creationId xmlns:p14="http://schemas.microsoft.com/office/powerpoint/2010/main" val="225334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cannot</a:t>
            </a:r>
            <a:r>
              <a:rPr lang="de-DE" dirty="0"/>
              <a:t> </a:t>
            </a:r>
            <a:r>
              <a:rPr lang="de-DE" dirty="0" err="1"/>
              <a:t>only</a:t>
            </a:r>
            <a:r>
              <a:rPr lang="de-DE" dirty="0"/>
              <a:t> </a:t>
            </a:r>
            <a:r>
              <a:rPr lang="de-DE" dirty="0" err="1"/>
              <a:t>be</a:t>
            </a:r>
            <a:r>
              <a:rPr lang="de-DE" dirty="0"/>
              <a:t> </a:t>
            </a:r>
            <a:r>
              <a:rPr lang="de-DE" dirty="0" err="1"/>
              <a:t>applyied</a:t>
            </a:r>
            <a:r>
              <a:rPr lang="de-DE" dirty="0"/>
              <a:t> </a:t>
            </a:r>
            <a:r>
              <a:rPr lang="de-DE" dirty="0" err="1"/>
              <a:t>onto</a:t>
            </a:r>
            <a:r>
              <a:rPr lang="de-DE" dirty="0"/>
              <a:t> 2-Dimensional </a:t>
            </a:r>
            <a:r>
              <a:rPr lang="de-DE" dirty="0" err="1"/>
              <a:t>problems</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imagine</a:t>
            </a:r>
            <a:r>
              <a:rPr lang="de-DE" dirty="0"/>
              <a:t> a 2 </a:t>
            </a:r>
            <a:r>
              <a:rPr lang="de-DE" dirty="0" err="1"/>
              <a:t>armed</a:t>
            </a:r>
            <a:r>
              <a:rPr lang="de-DE" dirty="0"/>
              <a:t> </a:t>
            </a:r>
            <a:r>
              <a:rPr lang="de-DE" dirty="0" err="1"/>
              <a:t>robot</a:t>
            </a:r>
            <a:r>
              <a:rPr lang="de-DE" dirty="0"/>
              <a:t>.</a:t>
            </a:r>
          </a:p>
          <a:p>
            <a:pPr marL="171450" indent="-171450">
              <a:buFont typeface="Arial" panose="020B0604020202020204" pitchFamily="34" charset="0"/>
              <a:buChar char="•"/>
            </a:pPr>
            <a:r>
              <a:rPr lang="de-DE" dirty="0"/>
              <a:t>Every arm </a:t>
            </a:r>
            <a:r>
              <a:rPr lang="de-DE" dirty="0" err="1"/>
              <a:t>has</a:t>
            </a:r>
            <a:r>
              <a:rPr lang="de-DE" dirty="0"/>
              <a:t> 6 DOF</a:t>
            </a:r>
          </a:p>
          <a:p>
            <a:pPr marL="628650" lvl="1" indent="-171450">
              <a:buFont typeface="Arial" panose="020B0604020202020204" pitchFamily="34" charset="0"/>
              <a:buChar char="•"/>
            </a:pPr>
            <a:r>
              <a:rPr lang="de-DE" dirty="0" err="1"/>
              <a:t>X,y,z</a:t>
            </a:r>
            <a:r>
              <a:rPr lang="de-DE" dirty="0"/>
              <a:t> </a:t>
            </a:r>
            <a:r>
              <a:rPr lang="de-DE" dirty="0" err="1"/>
              <a:t>position</a:t>
            </a:r>
            <a:endParaRPr lang="de-DE" dirty="0"/>
          </a:p>
          <a:p>
            <a:pPr marL="628650" lvl="1" indent="-171450">
              <a:buFont typeface="Arial" panose="020B0604020202020204" pitchFamily="34" charset="0"/>
              <a:buChar char="•"/>
            </a:pPr>
            <a:r>
              <a:rPr lang="de-DE" dirty="0"/>
              <a:t>Yaw, pitch, and roll </a:t>
            </a:r>
            <a:r>
              <a:rPr lang="de-DE" dirty="0" err="1"/>
              <a:t>angles</a:t>
            </a:r>
            <a:endParaRPr lang="de-DE" dirty="0"/>
          </a:p>
          <a:p>
            <a:pPr marL="171450" lvl="0" indent="-171450">
              <a:buFont typeface="Arial" panose="020B0604020202020204" pitchFamily="34" charset="0"/>
              <a:buChar char="•"/>
            </a:pPr>
            <a:r>
              <a:rPr lang="de-DE" dirty="0"/>
              <a:t>Thus 12 DOF</a:t>
            </a:r>
          </a:p>
          <a:p>
            <a:pPr marL="171450" lvl="0" indent="-171450">
              <a:buFont typeface="Arial" panose="020B0604020202020204" pitchFamily="34" charset="0"/>
              <a:buChar char="•"/>
            </a:pPr>
            <a:r>
              <a:rPr lang="de-DE" dirty="0" err="1"/>
              <a:t>For</a:t>
            </a:r>
            <a:r>
              <a:rPr lang="de-DE" dirty="0"/>
              <a:t> </a:t>
            </a:r>
            <a:r>
              <a:rPr lang="de-DE" dirty="0" err="1"/>
              <a:t>every</a:t>
            </a:r>
            <a:r>
              <a:rPr lang="de-DE" dirty="0"/>
              <a:t> possible </a:t>
            </a:r>
            <a:r>
              <a:rPr lang="de-DE" dirty="0" err="1"/>
              <a:t>configuration</a:t>
            </a:r>
            <a:r>
              <a:rPr lang="de-DE" dirty="0"/>
              <a:t> </a:t>
            </a:r>
            <a:r>
              <a:rPr lang="de-DE" dirty="0" err="1"/>
              <a:t>of</a:t>
            </a:r>
            <a:r>
              <a:rPr lang="de-DE" dirty="0"/>
              <a:t> </a:t>
            </a:r>
            <a:r>
              <a:rPr lang="de-DE" dirty="0" err="1"/>
              <a:t>the</a:t>
            </a:r>
            <a:r>
              <a:rPr lang="de-DE" dirty="0"/>
              <a:t> </a:t>
            </a:r>
            <a:r>
              <a:rPr lang="de-DE" dirty="0" err="1"/>
              <a:t>arms</a:t>
            </a:r>
            <a:r>
              <a:rPr lang="de-DE" dirty="0"/>
              <a:t> a </a:t>
            </a:r>
            <a:r>
              <a:rPr lang="de-DE" dirty="0" err="1"/>
              <a:t>single</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defined</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states</a:t>
            </a:r>
            <a:r>
              <a:rPr lang="de-DE" dirty="0"/>
              <a:t> </a:t>
            </a:r>
            <a:r>
              <a:rPr lang="de-DE" dirty="0" err="1"/>
              <a:t>as</a:t>
            </a:r>
            <a:r>
              <a:rPr lang="de-DE" dirty="0"/>
              <a:t> a </a:t>
            </a:r>
            <a:r>
              <a:rPr lang="de-DE" dirty="0" err="1"/>
              <a:t>node</a:t>
            </a:r>
            <a:r>
              <a:rPr lang="de-DE" dirty="0"/>
              <a:t> in a Graph</a:t>
            </a:r>
          </a:p>
          <a:p>
            <a:pPr marL="171450" lvl="0" indent="-171450">
              <a:buFont typeface="Arial" panose="020B0604020202020204" pitchFamily="34" charset="0"/>
              <a:buChar char="•"/>
            </a:pPr>
            <a:r>
              <a:rPr lang="de-DE" dirty="0" err="1"/>
              <a:t>Between</a:t>
            </a:r>
            <a:r>
              <a:rPr lang="de-DE" dirty="0"/>
              <a:t> </a:t>
            </a:r>
            <a:r>
              <a:rPr lang="de-DE" dirty="0" err="1"/>
              <a:t>these</a:t>
            </a:r>
            <a:r>
              <a:rPr lang="de-DE" dirty="0"/>
              <a:t> </a:t>
            </a:r>
            <a:r>
              <a:rPr lang="de-DE" dirty="0" err="1"/>
              <a:t>states</a:t>
            </a:r>
            <a:r>
              <a:rPr lang="de-DE" dirty="0"/>
              <a:t> </a:t>
            </a:r>
            <a:r>
              <a:rPr lang="de-DE" dirty="0" err="1"/>
              <a:t>there</a:t>
            </a:r>
            <a:r>
              <a:rPr lang="de-DE" dirty="0"/>
              <a:t> </a:t>
            </a:r>
            <a:r>
              <a:rPr lang="de-DE" dirty="0" err="1"/>
              <a:t>is</a:t>
            </a:r>
            <a:r>
              <a:rPr lang="de-DE" dirty="0"/>
              <a:t> </a:t>
            </a:r>
            <a:r>
              <a:rPr lang="de-DE" dirty="0" err="1"/>
              <a:t>always</a:t>
            </a:r>
            <a:r>
              <a:rPr lang="de-DE" dirty="0"/>
              <a:t> </a:t>
            </a:r>
            <a:r>
              <a:rPr lang="de-DE" dirty="0" err="1"/>
              <a:t>one</a:t>
            </a:r>
            <a:r>
              <a:rPr lang="de-DE" dirty="0"/>
              <a:t> </a:t>
            </a:r>
            <a:r>
              <a:rPr lang="de-DE" dirty="0" err="1"/>
              <a:t>transition</a:t>
            </a:r>
            <a:r>
              <a:rPr lang="de-DE" dirty="0"/>
              <a:t> </a:t>
            </a:r>
            <a:r>
              <a:rPr lang="de-DE" dirty="0" err="1"/>
              <a:t>directly</a:t>
            </a:r>
            <a:r>
              <a:rPr lang="de-DE" dirty="0"/>
              <a:t> </a:t>
            </a:r>
            <a:r>
              <a:rPr lang="de-DE" dirty="0" err="1"/>
              <a:t>describing</a:t>
            </a:r>
            <a:r>
              <a:rPr lang="de-DE" dirty="0"/>
              <a:t> </a:t>
            </a:r>
            <a:r>
              <a:rPr lang="de-DE" dirty="0" err="1"/>
              <a:t>the</a:t>
            </a:r>
            <a:r>
              <a:rPr lang="de-DE" dirty="0"/>
              <a:t> </a:t>
            </a:r>
            <a:r>
              <a:rPr lang="de-DE" dirty="0" err="1"/>
              <a:t>change</a:t>
            </a:r>
            <a:r>
              <a:rPr lang="de-DE" dirty="0"/>
              <a:t> </a:t>
            </a:r>
            <a:r>
              <a:rPr lang="de-DE" dirty="0" err="1"/>
              <a:t>of</a:t>
            </a:r>
            <a:r>
              <a:rPr lang="de-DE" dirty="0"/>
              <a:t> </a:t>
            </a:r>
            <a:r>
              <a:rPr lang="de-DE" dirty="0" err="1"/>
              <a:t>the</a:t>
            </a:r>
            <a:r>
              <a:rPr lang="de-DE" dirty="0"/>
              <a:t> </a:t>
            </a:r>
            <a:r>
              <a:rPr lang="de-DE" dirty="0" err="1"/>
              <a:t>state</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transformations</a:t>
            </a:r>
            <a:r>
              <a:rPr lang="de-DE" dirty="0"/>
              <a:t> </a:t>
            </a:r>
            <a:r>
              <a:rPr lang="de-DE" dirty="0" err="1"/>
              <a:t>as</a:t>
            </a:r>
            <a:r>
              <a:rPr lang="de-DE" dirty="0"/>
              <a:t> </a:t>
            </a:r>
            <a:r>
              <a:rPr lang="de-DE" dirty="0" err="1"/>
              <a:t>the</a:t>
            </a:r>
            <a:r>
              <a:rPr lang="de-DE" dirty="0"/>
              <a:t> </a:t>
            </a:r>
            <a:r>
              <a:rPr lang="de-DE" dirty="0" err="1"/>
              <a:t>edges</a:t>
            </a:r>
            <a:r>
              <a:rPr lang="de-DE" dirty="0"/>
              <a:t> in </a:t>
            </a:r>
            <a:r>
              <a:rPr lang="de-DE" dirty="0" err="1"/>
              <a:t>the</a:t>
            </a:r>
            <a:r>
              <a:rPr lang="de-DE" dirty="0"/>
              <a:t> </a:t>
            </a:r>
            <a:r>
              <a:rPr lang="de-DE" dirty="0" err="1"/>
              <a:t>graph</a:t>
            </a:r>
            <a:endParaRPr lang="de-DE" dirty="0"/>
          </a:p>
          <a:p>
            <a:pPr marL="171450" lvl="0" indent="-171450">
              <a:buFont typeface="Arial" panose="020B0604020202020204" pitchFamily="34" charset="0"/>
              <a:buChar char="•"/>
            </a:pPr>
            <a:r>
              <a:rPr lang="de-DE" dirty="0"/>
              <a:t>On </a:t>
            </a:r>
            <a:r>
              <a:rPr lang="de-DE" dirty="0" err="1"/>
              <a:t>the</a:t>
            </a:r>
            <a:r>
              <a:rPr lang="de-DE" dirty="0"/>
              <a:t> </a:t>
            </a:r>
            <a:r>
              <a:rPr lang="de-DE" dirty="0" err="1"/>
              <a:t>resulting</a:t>
            </a:r>
            <a:r>
              <a:rPr lang="de-DE" dirty="0"/>
              <a:t> </a:t>
            </a:r>
            <a:r>
              <a:rPr lang="de-DE" dirty="0" err="1"/>
              <a:t>graph</a:t>
            </a:r>
            <a:r>
              <a:rPr lang="de-DE" dirty="0"/>
              <a:t> all classic </a:t>
            </a:r>
            <a:r>
              <a:rPr lang="de-DE" dirty="0" err="1"/>
              <a:t>path</a:t>
            </a:r>
            <a:r>
              <a:rPr lang="de-DE" dirty="0"/>
              <a:t> </a:t>
            </a:r>
            <a:r>
              <a:rPr lang="de-DE" dirty="0" err="1"/>
              <a:t>finding</a:t>
            </a:r>
            <a:r>
              <a:rPr lang="de-DE" dirty="0"/>
              <a:t> algorithms </a:t>
            </a:r>
            <a:r>
              <a:rPr lang="de-DE" dirty="0" err="1"/>
              <a:t>can</a:t>
            </a:r>
            <a:r>
              <a:rPr lang="de-DE" dirty="0"/>
              <a:t> </a:t>
            </a:r>
            <a:r>
              <a:rPr lang="de-DE" dirty="0" err="1"/>
              <a:t>be</a:t>
            </a:r>
            <a:r>
              <a:rPr lang="de-DE" dirty="0"/>
              <a:t> </a:t>
            </a:r>
            <a:r>
              <a:rPr lang="de-DE" dirty="0" err="1"/>
              <a:t>applyied</a:t>
            </a:r>
            <a:endParaRPr lang="de-DE" dirty="0"/>
          </a:p>
          <a:p>
            <a:pPr marL="171450" lvl="0" indent="-171450">
              <a:buFont typeface="Arial" panose="020B0604020202020204" pitchFamily="34" charset="0"/>
              <a:buChar char="•"/>
            </a:pPr>
            <a:r>
              <a:rPr lang="de-DE" dirty="0"/>
              <a:t>So also Dynamic </a:t>
            </a:r>
            <a:r>
              <a:rPr lang="de-DE" dirty="0" err="1"/>
              <a:t>Programming</a:t>
            </a:r>
            <a:endParaRPr lang="de-DE" dirty="0"/>
          </a:p>
          <a:p>
            <a:pPr marL="171450" lvl="0" indent="-171450">
              <a:buFont typeface="Arial" panose="020B0604020202020204" pitchFamily="34" charset="0"/>
              <a:buChar char="•"/>
            </a:pPr>
            <a:r>
              <a:rPr lang="de-DE" dirty="0"/>
              <a:t>But </a:t>
            </a:r>
            <a:r>
              <a:rPr lang="de-DE" dirty="0" err="1"/>
              <a:t>resulting</a:t>
            </a:r>
            <a:r>
              <a:rPr lang="de-DE" dirty="0"/>
              <a:t> </a:t>
            </a:r>
            <a:r>
              <a:rPr lang="de-DE" dirty="0" err="1"/>
              <a:t>thereof</a:t>
            </a:r>
            <a:r>
              <a:rPr lang="de-DE" dirty="0"/>
              <a:t> </a:t>
            </a:r>
            <a:r>
              <a:rPr lang="de-DE" dirty="0" err="1"/>
              <a:t>is</a:t>
            </a:r>
            <a:r>
              <a:rPr lang="de-DE" dirty="0"/>
              <a:t> </a:t>
            </a:r>
            <a:r>
              <a:rPr lang="de-DE" dirty="0" err="1"/>
              <a:t>the</a:t>
            </a:r>
            <a:r>
              <a:rPr lang="de-DE" dirty="0"/>
              <a:t> </a:t>
            </a:r>
            <a:r>
              <a:rPr lang="de-DE" dirty="0" err="1"/>
              <a:t>curse</a:t>
            </a:r>
            <a:r>
              <a:rPr lang="de-DE" dirty="0"/>
              <a:t> </a:t>
            </a:r>
            <a:r>
              <a:rPr lang="de-DE" dirty="0" err="1"/>
              <a:t>of</a:t>
            </a:r>
            <a:r>
              <a:rPr lang="de-DE" dirty="0"/>
              <a:t> </a:t>
            </a:r>
            <a:r>
              <a:rPr lang="de-DE" dirty="0" err="1"/>
              <a:t>dimensions</a:t>
            </a:r>
            <a:r>
              <a:rPr lang="de-DE" dirty="0"/>
              <a:t>, </a:t>
            </a:r>
            <a:r>
              <a:rPr lang="de-DE" dirty="0" err="1"/>
              <a:t>because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nodes</a:t>
            </a:r>
            <a:r>
              <a:rPr lang="de-DE" dirty="0"/>
              <a:t> </a:t>
            </a:r>
            <a:r>
              <a:rPr lang="de-DE" dirty="0" err="1"/>
              <a:t>is</a:t>
            </a:r>
            <a:r>
              <a:rPr lang="de-DE" dirty="0"/>
              <a:t> </a:t>
            </a:r>
            <a:r>
              <a:rPr lang="de-DE" dirty="0" err="1"/>
              <a:t>hughely</a:t>
            </a:r>
            <a:r>
              <a:rPr lang="de-DE" dirty="0"/>
              <a:t> </a:t>
            </a:r>
            <a:r>
              <a:rPr lang="de-DE" dirty="0" err="1"/>
              <a:t>expanding</a:t>
            </a:r>
            <a:r>
              <a:rPr lang="de-DE" dirty="0"/>
              <a:t> </a:t>
            </a:r>
            <a:r>
              <a:rPr lang="de-DE" dirty="0" err="1"/>
              <a:t>with</a:t>
            </a:r>
            <a:r>
              <a:rPr lang="de-DE" dirty="0"/>
              <a:t> </a:t>
            </a:r>
            <a:r>
              <a:rPr lang="de-DE" dirty="0" err="1"/>
              <a:t>every</a:t>
            </a:r>
            <a:r>
              <a:rPr lang="de-DE" dirty="0"/>
              <a:t> extra </a:t>
            </a:r>
            <a:r>
              <a:rPr lang="de-DE" dirty="0" err="1"/>
              <a:t>dimension</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24</a:t>
            </a:fld>
            <a:endParaRPr lang="de-DE"/>
          </a:p>
        </p:txBody>
      </p:sp>
    </p:spTree>
    <p:extLst>
      <p:ext uri="{BB962C8B-B14F-4D97-AF65-F5344CB8AC3E}">
        <p14:creationId xmlns:p14="http://schemas.microsoft.com/office/powerpoint/2010/main" val="305504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didn‘t</a:t>
            </a:r>
            <a:r>
              <a:rPr lang="de-DE" dirty="0"/>
              <a:t> </a:t>
            </a:r>
            <a:r>
              <a:rPr lang="de-DE" dirty="0" err="1"/>
              <a:t>stop</a:t>
            </a:r>
            <a:r>
              <a:rPr lang="de-DE" dirty="0"/>
              <a:t> </a:t>
            </a:r>
            <a:r>
              <a:rPr lang="de-DE" dirty="0" err="1"/>
              <a:t>people</a:t>
            </a:r>
            <a:r>
              <a:rPr lang="de-DE" dirty="0"/>
              <a:t> </a:t>
            </a:r>
            <a:r>
              <a:rPr lang="de-DE" dirty="0" err="1"/>
              <a:t>from</a:t>
            </a:r>
            <a:r>
              <a:rPr lang="de-DE" dirty="0"/>
              <a:t> </a:t>
            </a:r>
            <a:r>
              <a:rPr lang="de-DE" dirty="0" err="1"/>
              <a:t>finding</a:t>
            </a:r>
            <a:r>
              <a:rPr lang="de-DE" dirty="0"/>
              <a:t> </a:t>
            </a:r>
            <a:r>
              <a:rPr lang="de-DE" dirty="0" err="1"/>
              <a:t>solutions</a:t>
            </a:r>
            <a:r>
              <a:rPr lang="de-DE" dirty="0"/>
              <a:t> </a:t>
            </a:r>
            <a:r>
              <a:rPr lang="de-DE" dirty="0" err="1"/>
              <a:t>for</a:t>
            </a:r>
            <a:r>
              <a:rPr lang="de-DE" dirty="0"/>
              <a:t> More dimensional </a:t>
            </a:r>
            <a:r>
              <a:rPr lang="de-DE" dirty="0" err="1"/>
              <a:t>problems</a:t>
            </a:r>
            <a:r>
              <a:rPr lang="de-DE" dirty="0"/>
              <a:t> </a:t>
            </a:r>
            <a:r>
              <a:rPr lang="de-DE" dirty="0" err="1"/>
              <a:t>with</a:t>
            </a:r>
            <a:r>
              <a:rPr lang="de-DE" dirty="0"/>
              <a:t> </a:t>
            </a:r>
            <a:r>
              <a:rPr lang="de-DE" dirty="0" err="1"/>
              <a:t>dynamic</a:t>
            </a:r>
            <a:r>
              <a:rPr lang="de-DE" dirty="0"/>
              <a:t> </a:t>
            </a:r>
            <a:r>
              <a:rPr lang="de-DE" dirty="0" err="1"/>
              <a:t>programming</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are</a:t>
            </a:r>
            <a:r>
              <a:rPr lang="de-DE" dirty="0"/>
              <a:t> </a:t>
            </a:r>
            <a:r>
              <a:rPr lang="de-DE" dirty="0" err="1"/>
              <a:t>approaches</a:t>
            </a:r>
            <a:r>
              <a:rPr lang="de-DE" dirty="0"/>
              <a:t> </a:t>
            </a:r>
            <a:r>
              <a:rPr lang="de-DE" dirty="0" err="1"/>
              <a:t>made</a:t>
            </a:r>
            <a:r>
              <a:rPr lang="de-DE" dirty="0"/>
              <a:t> </a:t>
            </a:r>
            <a:r>
              <a:rPr lang="de-DE" dirty="0" err="1"/>
              <a:t>for</a:t>
            </a:r>
            <a:r>
              <a:rPr lang="de-DE" dirty="0"/>
              <a:t> </a:t>
            </a:r>
            <a:r>
              <a:rPr lang="de-DE" dirty="0" err="1"/>
              <a:t>spacecrafts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a:t>An </a:t>
            </a:r>
            <a:r>
              <a:rPr lang="de-DE" dirty="0" err="1"/>
              <a:t>example</a:t>
            </a:r>
            <a:r>
              <a:rPr lang="de-DE" dirty="0"/>
              <a:t> </a:t>
            </a:r>
            <a:r>
              <a:rPr lang="de-DE" dirty="0" err="1"/>
              <a:t>is</a:t>
            </a:r>
            <a:r>
              <a:rPr lang="de-DE" dirty="0"/>
              <a:t> </a:t>
            </a:r>
            <a:r>
              <a:rPr lang="de-DE" dirty="0" err="1"/>
              <a:t>brought</a:t>
            </a:r>
            <a:r>
              <a:rPr lang="de-DE" dirty="0"/>
              <a:t> </a:t>
            </a:r>
            <a:r>
              <a:rPr lang="de-DE" dirty="0" err="1"/>
              <a:t>by</a:t>
            </a:r>
            <a:r>
              <a:rPr lang="de-DE" dirty="0"/>
              <a:t> Steven </a:t>
            </a:r>
            <a:r>
              <a:rPr lang="de-DE" dirty="0" err="1"/>
              <a:t>LaValle</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prominent </a:t>
            </a:r>
            <a:r>
              <a:rPr lang="de-DE" dirty="0" err="1"/>
              <a:t>professors</a:t>
            </a:r>
            <a:r>
              <a:rPr lang="de-DE" dirty="0"/>
              <a:t> in </a:t>
            </a:r>
            <a:r>
              <a:rPr lang="de-DE" dirty="0" err="1"/>
              <a:t>robotics</a:t>
            </a:r>
            <a:endParaRPr lang="de-DE" dirty="0"/>
          </a:p>
          <a:p>
            <a:pPr marL="171450" indent="-171450">
              <a:buFont typeface="Arial" panose="020B0604020202020204" pitchFamily="34" charset="0"/>
              <a:buChar char="•"/>
            </a:pPr>
            <a:r>
              <a:rPr lang="de-DE" dirty="0"/>
              <a:t>He </a:t>
            </a:r>
            <a:r>
              <a:rPr lang="de-DE" dirty="0" err="1"/>
              <a:t>solved</a:t>
            </a:r>
            <a:r>
              <a:rPr lang="de-DE" dirty="0"/>
              <a:t> </a:t>
            </a:r>
            <a:r>
              <a:rPr lang="de-DE" dirty="0" err="1"/>
              <a:t>the</a:t>
            </a:r>
            <a:r>
              <a:rPr lang="de-DE" dirty="0"/>
              <a:t> </a:t>
            </a:r>
            <a:r>
              <a:rPr lang="de-DE" dirty="0" err="1"/>
              <a:t>underactuated</a:t>
            </a:r>
            <a:r>
              <a:rPr lang="de-DE" dirty="0"/>
              <a:t> </a:t>
            </a:r>
            <a:r>
              <a:rPr lang="de-DE" dirty="0" err="1"/>
              <a:t>system</a:t>
            </a:r>
            <a:r>
              <a:rPr lang="de-DE" dirty="0"/>
              <a:t> </a:t>
            </a:r>
            <a:r>
              <a:rPr lang="de-DE" dirty="0" err="1"/>
              <a:t>of</a:t>
            </a:r>
            <a:r>
              <a:rPr lang="de-DE" dirty="0"/>
              <a:t> a </a:t>
            </a:r>
            <a:r>
              <a:rPr lang="de-DE" dirty="0" err="1"/>
              <a:t>spacecraft</a:t>
            </a:r>
            <a:r>
              <a:rPr lang="de-DE" dirty="0"/>
              <a:t> </a:t>
            </a:r>
            <a:r>
              <a:rPr lang="de-DE" dirty="0" err="1"/>
              <a:t>having</a:t>
            </a:r>
            <a:r>
              <a:rPr lang="de-DE" dirty="0"/>
              <a:t> </a:t>
            </a:r>
            <a:r>
              <a:rPr lang="de-DE" dirty="0" err="1"/>
              <a:t>three</a:t>
            </a:r>
            <a:r>
              <a:rPr lang="de-DE" dirty="0"/>
              <a:t> </a:t>
            </a:r>
            <a:r>
              <a:rPr lang="de-DE" dirty="0" err="1"/>
              <a:t>thrusters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err="1"/>
              <a:t>Underactuated</a:t>
            </a:r>
            <a:r>
              <a:rPr lang="de-DE" dirty="0"/>
              <a:t> </a:t>
            </a:r>
            <a:r>
              <a:rPr lang="de-DE" dirty="0" err="1"/>
              <a:t>means</a:t>
            </a:r>
            <a:r>
              <a:rPr lang="de-DE" dirty="0"/>
              <a:t> </a:t>
            </a:r>
            <a:r>
              <a:rPr lang="de-DE" dirty="0" err="1"/>
              <a:t>that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actuators</a:t>
            </a:r>
            <a:r>
              <a:rPr lang="de-DE" dirty="0"/>
              <a:t> ( </a:t>
            </a:r>
            <a:r>
              <a:rPr lang="de-DE" dirty="0" err="1"/>
              <a:t>thrusters</a:t>
            </a:r>
            <a:r>
              <a:rPr lang="de-DE" dirty="0"/>
              <a:t>) </a:t>
            </a:r>
            <a:r>
              <a:rPr lang="de-DE" dirty="0" err="1"/>
              <a:t>is</a:t>
            </a:r>
            <a:r>
              <a:rPr lang="de-DE" dirty="0"/>
              <a:t> </a:t>
            </a:r>
            <a:r>
              <a:rPr lang="de-DE" dirty="0" err="1"/>
              <a:t>stricly</a:t>
            </a:r>
            <a:r>
              <a:rPr lang="de-DE" dirty="0"/>
              <a:t> </a:t>
            </a:r>
            <a:r>
              <a:rPr lang="de-DE" dirty="0" err="1"/>
              <a:t>less</a:t>
            </a:r>
            <a:r>
              <a:rPr lang="de-DE" dirty="0"/>
              <a:t> </a:t>
            </a:r>
            <a:r>
              <a:rPr lang="de-DE" dirty="0" err="1"/>
              <a:t>than</a:t>
            </a:r>
            <a:r>
              <a:rPr lang="de-DE" dirty="0"/>
              <a:t> </a:t>
            </a:r>
            <a:r>
              <a:rPr lang="de-DE" dirty="0" err="1"/>
              <a:t>the</a:t>
            </a:r>
            <a:r>
              <a:rPr lang="de-DE" dirty="0"/>
              <a:t> </a:t>
            </a:r>
            <a:r>
              <a:rPr lang="de-DE" dirty="0" err="1"/>
              <a:t>dimension</a:t>
            </a:r>
            <a:r>
              <a:rPr lang="de-DE" dirty="0"/>
              <a:t> </a:t>
            </a:r>
            <a:r>
              <a:rPr lang="de-DE" dirty="0" err="1"/>
              <a:t>of</a:t>
            </a:r>
            <a:r>
              <a:rPr lang="de-DE" dirty="0"/>
              <a:t> </a:t>
            </a:r>
            <a:r>
              <a:rPr lang="de-DE" dirty="0" err="1"/>
              <a:t>the</a:t>
            </a:r>
            <a:r>
              <a:rPr lang="de-DE" dirty="0"/>
              <a:t> </a:t>
            </a:r>
            <a:r>
              <a:rPr lang="de-DE" dirty="0" err="1"/>
              <a:t>problem</a:t>
            </a:r>
            <a:r>
              <a:rPr lang="de-DE" dirty="0"/>
              <a:t> (6 DOF)</a:t>
            </a:r>
          </a:p>
          <a:p>
            <a:pPr marL="171450" indent="-171450">
              <a:buFont typeface="Arial" panose="020B0604020202020204" pitchFamily="34" charset="0"/>
              <a:buChar char="•"/>
            </a:pPr>
            <a:r>
              <a:rPr lang="de-DE" dirty="0"/>
              <a:t>The </a:t>
            </a:r>
            <a:r>
              <a:rPr lang="de-DE" dirty="0" err="1"/>
              <a:t>resulting</a:t>
            </a:r>
            <a:r>
              <a:rPr lang="de-DE" dirty="0"/>
              <a:t> </a:t>
            </a:r>
            <a:r>
              <a:rPr lang="de-DE" dirty="0" err="1"/>
              <a:t>system</a:t>
            </a:r>
            <a:r>
              <a:rPr lang="de-DE" dirty="0"/>
              <a:t> </a:t>
            </a:r>
            <a:r>
              <a:rPr lang="de-DE" dirty="0" err="1"/>
              <a:t>of</a:t>
            </a:r>
            <a:r>
              <a:rPr lang="de-DE" dirty="0"/>
              <a:t> </a:t>
            </a:r>
            <a:r>
              <a:rPr lang="de-DE" dirty="0" err="1"/>
              <a:t>equations</a:t>
            </a:r>
            <a:r>
              <a:rPr lang="de-DE" dirty="0"/>
              <a:t> </a:t>
            </a:r>
            <a:r>
              <a:rPr lang="de-DE" dirty="0" err="1"/>
              <a:t>has</a:t>
            </a:r>
            <a:r>
              <a:rPr lang="de-DE" dirty="0"/>
              <a:t> </a:t>
            </a:r>
            <a:r>
              <a:rPr lang="de-DE" dirty="0" err="1"/>
              <a:t>been</a:t>
            </a:r>
            <a:r>
              <a:rPr lang="de-DE" dirty="0"/>
              <a:t> </a:t>
            </a:r>
            <a:r>
              <a:rPr lang="de-DE" dirty="0" err="1"/>
              <a:t>solved</a:t>
            </a:r>
            <a:r>
              <a:rPr lang="de-DE" dirty="0"/>
              <a:t> </a:t>
            </a:r>
            <a:r>
              <a:rPr lang="de-DE" dirty="0" err="1"/>
              <a:t>by</a:t>
            </a:r>
            <a:r>
              <a:rPr lang="de-DE" dirty="0"/>
              <a:t> Dynamic </a:t>
            </a:r>
            <a:r>
              <a:rPr lang="de-DE" dirty="0" err="1"/>
              <a:t>Programming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25</a:t>
            </a:fld>
            <a:endParaRPr lang="de-DE"/>
          </a:p>
        </p:txBody>
      </p:sp>
    </p:spTree>
    <p:extLst>
      <p:ext uri="{BB962C8B-B14F-4D97-AF65-F5344CB8AC3E}">
        <p14:creationId xmlns:p14="http://schemas.microsoft.com/office/powerpoint/2010/main" val="12509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use</a:t>
            </a:r>
            <a:r>
              <a:rPr lang="de-DE" dirty="0"/>
              <a:t> a </a:t>
            </a:r>
            <a:r>
              <a:rPr lang="de-DE" dirty="0" err="1"/>
              <a:t>randomized</a:t>
            </a:r>
            <a:r>
              <a:rPr lang="de-DE" dirty="0"/>
              <a:t> </a:t>
            </a:r>
            <a:r>
              <a:rPr lang="de-DE" dirty="0" err="1"/>
              <a:t>data</a:t>
            </a:r>
            <a:r>
              <a:rPr lang="de-DE" dirty="0"/>
              <a:t> </a:t>
            </a:r>
            <a:r>
              <a:rPr lang="de-DE" dirty="0" err="1"/>
              <a:t>structure</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a:t>
            </a:r>
            <a:r>
              <a:rPr lang="de-DE" dirty="0" err="1"/>
              <a:t>path</a:t>
            </a:r>
            <a:r>
              <a:rPr lang="de-DE" dirty="0"/>
              <a:t> </a:t>
            </a:r>
            <a:r>
              <a:rPr lang="de-DE" dirty="0" err="1"/>
              <a:t>planning</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middle</a:t>
            </a:r>
            <a:r>
              <a:rPr lang="de-DE" dirty="0"/>
              <a:t> </a:t>
            </a:r>
            <a:r>
              <a:rPr lang="de-DE" dirty="0" err="1"/>
              <a:t>of</a:t>
            </a:r>
            <a:r>
              <a:rPr lang="de-DE" dirty="0"/>
              <a:t> </a:t>
            </a:r>
            <a:r>
              <a:rPr lang="de-DE" dirty="0" err="1"/>
              <a:t>the</a:t>
            </a:r>
            <a:r>
              <a:rPr lang="de-DE" dirty="0"/>
              <a:t> </a:t>
            </a:r>
            <a:r>
              <a:rPr lang="de-DE" dirty="0" err="1"/>
              <a:t>search</a:t>
            </a:r>
            <a:r>
              <a:rPr lang="de-DE" dirty="0"/>
              <a:t> </a:t>
            </a:r>
            <a:r>
              <a:rPr lang="de-DE" dirty="0" err="1"/>
              <a:t>space</a:t>
            </a:r>
            <a:r>
              <a:rPr lang="de-DE" dirty="0"/>
              <a:t> </a:t>
            </a:r>
            <a:r>
              <a:rPr lang="de-DE" dirty="0" err="1"/>
              <a:t>here</a:t>
            </a:r>
            <a:r>
              <a:rPr lang="de-DE" dirty="0"/>
              <a:t> </a:t>
            </a:r>
            <a:r>
              <a:rPr lang="de-DE" dirty="0" err="1"/>
              <a:t>viewed</a:t>
            </a:r>
            <a:r>
              <a:rPr lang="de-DE" dirty="0"/>
              <a:t> </a:t>
            </a:r>
            <a:r>
              <a:rPr lang="de-DE" dirty="0" err="1"/>
              <a:t>as</a:t>
            </a:r>
            <a:r>
              <a:rPr lang="de-DE" dirty="0"/>
              <a:t> </a:t>
            </a:r>
            <a:r>
              <a:rPr lang="de-DE" dirty="0" err="1"/>
              <a:t>white</a:t>
            </a:r>
            <a:r>
              <a:rPr lang="de-DE" dirty="0"/>
              <a:t> plane</a:t>
            </a:r>
          </a:p>
          <a:p>
            <a:pPr marL="171450" indent="-171450">
              <a:buFont typeface="Arial" panose="020B0604020202020204" pitchFamily="34" charset="0"/>
              <a:buChar char="•"/>
            </a:pPr>
            <a:r>
              <a:rPr lang="de-DE" dirty="0" err="1"/>
              <a:t>They</a:t>
            </a:r>
            <a:r>
              <a:rPr lang="de-DE" dirty="0"/>
              <a:t> </a:t>
            </a:r>
            <a:r>
              <a:rPr lang="de-DE" dirty="0" err="1"/>
              <a:t>always</a:t>
            </a:r>
            <a:r>
              <a:rPr lang="de-DE" dirty="0"/>
              <a:t> </a:t>
            </a:r>
            <a:r>
              <a:rPr lang="de-DE" dirty="0" err="1"/>
              <a:t>look</a:t>
            </a:r>
            <a:r>
              <a:rPr lang="de-DE" dirty="0"/>
              <a:t> at </a:t>
            </a:r>
            <a:r>
              <a:rPr lang="de-DE" dirty="0" err="1"/>
              <a:t>the</a:t>
            </a:r>
            <a:r>
              <a:rPr lang="de-DE" dirty="0"/>
              <a:t> </a:t>
            </a:r>
            <a:r>
              <a:rPr lang="de-DE" dirty="0" err="1"/>
              <a:t>voronoi</a:t>
            </a:r>
            <a:r>
              <a:rPr lang="de-DE" dirty="0"/>
              <a:t> </a:t>
            </a:r>
            <a:r>
              <a:rPr lang="de-DE" dirty="0" err="1"/>
              <a:t>biases</a:t>
            </a:r>
            <a:r>
              <a:rPr lang="de-DE" dirty="0"/>
              <a:t> </a:t>
            </a:r>
            <a:r>
              <a:rPr lang="de-DE" dirty="0" err="1"/>
              <a:t>that</a:t>
            </a:r>
            <a:r>
              <a:rPr lang="de-DE" dirty="0"/>
              <a:t> </a:t>
            </a:r>
            <a:r>
              <a:rPr lang="de-DE" dirty="0" err="1"/>
              <a:t>are</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left</a:t>
            </a:r>
            <a:r>
              <a:rPr lang="de-DE" dirty="0"/>
              <a:t> </a:t>
            </a:r>
            <a:r>
              <a:rPr lang="de-DE" dirty="0" err="1"/>
              <a:t>space</a:t>
            </a:r>
            <a:r>
              <a:rPr lang="de-DE" dirty="0"/>
              <a:t> and pick a </a:t>
            </a:r>
            <a:r>
              <a:rPr lang="de-DE" dirty="0" err="1"/>
              <a:t>random</a:t>
            </a:r>
            <a:r>
              <a:rPr lang="de-DE" dirty="0"/>
              <a:t> sample in </a:t>
            </a:r>
            <a:r>
              <a:rPr lang="de-DE" dirty="0" err="1"/>
              <a:t>the</a:t>
            </a:r>
            <a:r>
              <a:rPr lang="de-DE" dirty="0"/>
              <a:t> </a:t>
            </a:r>
            <a:r>
              <a:rPr lang="de-DE" dirty="0" err="1"/>
              <a:t>left</a:t>
            </a:r>
            <a:r>
              <a:rPr lang="de-DE" dirty="0"/>
              <a:t> </a:t>
            </a:r>
            <a:r>
              <a:rPr lang="de-DE" dirty="0" err="1"/>
              <a:t>space</a:t>
            </a:r>
            <a:endParaRPr lang="de-DE" dirty="0"/>
          </a:p>
          <a:p>
            <a:pPr marL="171450" indent="-171450">
              <a:buFont typeface="Arial" panose="020B0604020202020204" pitchFamily="34" charset="0"/>
              <a:buChar char="•"/>
            </a:pPr>
            <a:r>
              <a:rPr lang="de-DE" dirty="0" err="1"/>
              <a:t>Than</a:t>
            </a:r>
            <a:r>
              <a:rPr lang="de-DE" dirty="0"/>
              <a:t> </a:t>
            </a:r>
            <a:r>
              <a:rPr lang="de-DE" dirty="0" err="1"/>
              <a:t>the</a:t>
            </a:r>
            <a:r>
              <a:rPr lang="de-DE" dirty="0"/>
              <a:t> </a:t>
            </a:r>
            <a:r>
              <a:rPr lang="de-DE" dirty="0" err="1"/>
              <a:t>nearest</a:t>
            </a:r>
            <a:r>
              <a:rPr lang="de-DE" dirty="0"/>
              <a:t> </a:t>
            </a:r>
            <a:r>
              <a:rPr lang="de-DE" dirty="0" err="1"/>
              <a:t>neighbor</a:t>
            </a:r>
            <a:r>
              <a:rPr lang="de-DE" dirty="0"/>
              <a:t> </a:t>
            </a:r>
            <a:r>
              <a:rPr lang="de-DE" dirty="0" err="1"/>
              <a:t>of</a:t>
            </a:r>
            <a:r>
              <a:rPr lang="de-DE" dirty="0"/>
              <a:t> </a:t>
            </a:r>
            <a:r>
              <a:rPr lang="de-DE" dirty="0" err="1"/>
              <a:t>the</a:t>
            </a:r>
            <a:r>
              <a:rPr lang="de-DE" dirty="0"/>
              <a:t> </a:t>
            </a:r>
            <a:r>
              <a:rPr lang="de-DE" dirty="0" err="1"/>
              <a:t>graph</a:t>
            </a:r>
            <a:r>
              <a:rPr lang="de-DE" dirty="0"/>
              <a:t> to </a:t>
            </a:r>
            <a:r>
              <a:rPr lang="de-DE" dirty="0" err="1"/>
              <a:t>that</a:t>
            </a:r>
            <a:r>
              <a:rPr lang="de-DE" dirty="0"/>
              <a:t> </a:t>
            </a:r>
            <a:r>
              <a:rPr lang="de-DE" dirty="0" err="1"/>
              <a:t>point</a:t>
            </a:r>
            <a:r>
              <a:rPr lang="de-DE" dirty="0"/>
              <a:t> </a:t>
            </a:r>
            <a:r>
              <a:rPr lang="de-DE" dirty="0" err="1"/>
              <a:t>is</a:t>
            </a:r>
            <a:r>
              <a:rPr lang="de-DE" dirty="0"/>
              <a:t> </a:t>
            </a:r>
            <a:r>
              <a:rPr lang="de-DE" dirty="0" err="1"/>
              <a:t>choosen</a:t>
            </a:r>
            <a:r>
              <a:rPr lang="de-DE" dirty="0"/>
              <a:t> and a </a:t>
            </a:r>
            <a:r>
              <a:rPr lang="de-DE" dirty="0" err="1"/>
              <a:t>action</a:t>
            </a:r>
            <a:r>
              <a:rPr lang="de-DE" dirty="0"/>
              <a:t> </a:t>
            </a:r>
            <a:r>
              <a:rPr lang="de-DE" dirty="0" err="1"/>
              <a:t>towards</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selected</a:t>
            </a:r>
            <a:r>
              <a:rPr lang="de-DE" dirty="0"/>
              <a:t> </a:t>
            </a:r>
            <a:r>
              <a:rPr lang="de-DE" dirty="0" err="1"/>
              <a:t>which</a:t>
            </a:r>
            <a:r>
              <a:rPr lang="de-DE" dirty="0"/>
              <a:t> </a:t>
            </a:r>
            <a:r>
              <a:rPr lang="de-DE" dirty="0" err="1"/>
              <a:t>becomes</a:t>
            </a:r>
            <a:r>
              <a:rPr lang="de-DE" dirty="0"/>
              <a:t> an </a:t>
            </a:r>
            <a:r>
              <a:rPr lang="de-DE" dirty="0" err="1"/>
              <a:t>edge</a:t>
            </a:r>
            <a:r>
              <a:rPr lang="de-DE" dirty="0"/>
              <a:t> to </a:t>
            </a:r>
            <a:r>
              <a:rPr lang="de-DE" dirty="0" err="1"/>
              <a:t>that</a:t>
            </a:r>
            <a:r>
              <a:rPr lang="de-DE" dirty="0"/>
              <a:t> </a:t>
            </a:r>
            <a:r>
              <a:rPr lang="de-DE" dirty="0" err="1"/>
              <a:t>point</a:t>
            </a:r>
            <a:endParaRPr lang="de-DE" dirty="0"/>
          </a:p>
          <a:p>
            <a:pPr marL="171450" indent="-171450">
              <a:buFont typeface="Arial" panose="020B0604020202020204" pitchFamily="34" charset="0"/>
              <a:buChar cha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26</a:t>
            </a:fld>
            <a:endParaRPr lang="de-DE"/>
          </a:p>
        </p:txBody>
      </p:sp>
    </p:spTree>
    <p:extLst>
      <p:ext uri="{BB962C8B-B14F-4D97-AF65-F5344CB8AC3E}">
        <p14:creationId xmlns:p14="http://schemas.microsoft.com/office/powerpoint/2010/main" val="33554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blank plane and span </a:t>
            </a:r>
            <a:r>
              <a:rPr lang="de-DE" dirty="0" err="1"/>
              <a:t>the</a:t>
            </a:r>
            <a:r>
              <a:rPr lang="de-DE" dirty="0"/>
              <a:t> </a:t>
            </a:r>
            <a:r>
              <a:rPr lang="de-DE" dirty="0" err="1"/>
              <a:t>tree</a:t>
            </a:r>
            <a:r>
              <a:rPr lang="de-DE" dirty="0"/>
              <a:t> </a:t>
            </a:r>
            <a:r>
              <a:rPr lang="de-DE" dirty="0" err="1"/>
              <a:t>step</a:t>
            </a:r>
            <a:r>
              <a:rPr lang="de-DE" dirty="0"/>
              <a:t> </a:t>
            </a:r>
            <a:r>
              <a:rPr lang="de-DE" dirty="0" err="1"/>
              <a:t>by</a:t>
            </a:r>
            <a:r>
              <a:rPr lang="de-DE" dirty="0"/>
              <a:t> </a:t>
            </a:r>
            <a:r>
              <a:rPr lang="de-DE" dirty="0" err="1"/>
              <a:t>step</a:t>
            </a:r>
            <a:r>
              <a:rPr lang="de-DE" dirty="0"/>
              <a:t> </a:t>
            </a:r>
            <a:r>
              <a:rPr lang="de-DE" dirty="0" err="1"/>
              <a:t>into</a:t>
            </a:r>
            <a:r>
              <a:rPr lang="de-DE" dirty="0"/>
              <a:t> </a:t>
            </a:r>
            <a:r>
              <a:rPr lang="de-DE" dirty="0" err="1"/>
              <a:t>the</a:t>
            </a:r>
            <a:r>
              <a:rPr lang="de-DE" dirty="0"/>
              <a:t> </a:t>
            </a:r>
            <a:r>
              <a:rPr lang="de-DE" dirty="0" err="1"/>
              <a:t>unexplored</a:t>
            </a:r>
            <a:r>
              <a:rPr lang="de-DE" dirty="0"/>
              <a:t> </a:t>
            </a:r>
            <a:r>
              <a:rPr lang="de-DE" dirty="0" err="1"/>
              <a:t>parts</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27</a:t>
            </a:fld>
            <a:endParaRPr lang="de-DE"/>
          </a:p>
        </p:txBody>
      </p:sp>
    </p:spTree>
    <p:extLst>
      <p:ext uri="{BB962C8B-B14F-4D97-AF65-F5344CB8AC3E}">
        <p14:creationId xmlns:p14="http://schemas.microsoft.com/office/powerpoint/2010/main" val="2444485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28</a:t>
            </a:fld>
            <a:endParaRPr lang="de-DE"/>
          </a:p>
        </p:txBody>
      </p:sp>
    </p:spTree>
    <p:extLst>
      <p:ext uri="{BB962C8B-B14F-4D97-AF65-F5344CB8AC3E}">
        <p14:creationId xmlns:p14="http://schemas.microsoft.com/office/powerpoint/2010/main" val="365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 nice </a:t>
            </a:r>
            <a:r>
              <a:rPr lang="de-DE" dirty="0" err="1"/>
              <a:t>way</a:t>
            </a:r>
            <a:r>
              <a:rPr lang="de-DE" dirty="0"/>
              <a:t> to </a:t>
            </a:r>
            <a:r>
              <a:rPr lang="de-DE" dirty="0" err="1"/>
              <a:t>approach</a:t>
            </a:r>
            <a:r>
              <a:rPr lang="de-DE" dirty="0"/>
              <a:t> </a:t>
            </a:r>
            <a:r>
              <a:rPr lang="de-DE" dirty="0" err="1"/>
              <a:t>onto</a:t>
            </a:r>
            <a:r>
              <a:rPr lang="de-DE" dirty="0"/>
              <a:t> </a:t>
            </a:r>
            <a:r>
              <a:rPr lang="de-DE" dirty="0" err="1"/>
              <a:t>multistage</a:t>
            </a:r>
            <a:r>
              <a:rPr lang="de-DE" dirty="0"/>
              <a:t> </a:t>
            </a:r>
            <a:r>
              <a:rPr lang="de-DE" dirty="0" err="1"/>
              <a:t>decision</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different </a:t>
            </a:r>
            <a:r>
              <a:rPr lang="de-DE" dirty="0" err="1"/>
              <a:t>types</a:t>
            </a:r>
            <a:r>
              <a:rPr lang="de-DE" dirty="0"/>
              <a:t> </a:t>
            </a:r>
            <a:r>
              <a:rPr lang="de-DE" dirty="0" err="1"/>
              <a:t>of</a:t>
            </a:r>
            <a:r>
              <a:rPr lang="de-DE" dirty="0"/>
              <a:t> </a:t>
            </a:r>
            <a:r>
              <a:rPr lang="de-DE" dirty="0" err="1"/>
              <a:t>problems</a:t>
            </a:r>
            <a:endParaRPr lang="de-DE" dirty="0"/>
          </a:p>
          <a:p>
            <a:pPr marL="171450" indent="-171450">
              <a:buFont typeface="Arial" panose="020B0604020202020204" pitchFamily="34" charset="0"/>
              <a:buChar char="•"/>
            </a:pPr>
            <a:r>
              <a:rPr lang="de-DE" dirty="0" err="1"/>
              <a:t>Especially</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r>
              <a:rPr lang="de-DE" dirty="0"/>
              <a:t> and </a:t>
            </a:r>
            <a:r>
              <a:rPr lang="de-DE" dirty="0" err="1"/>
              <a:t>path</a:t>
            </a:r>
            <a:r>
              <a:rPr lang="de-DE" dirty="0"/>
              <a:t> </a:t>
            </a:r>
            <a:r>
              <a:rPr lang="de-DE" dirty="0" err="1"/>
              <a:t>finding</a:t>
            </a:r>
            <a:r>
              <a:rPr lang="de-DE" dirty="0"/>
              <a:t> </a:t>
            </a:r>
            <a:r>
              <a:rPr lang="de-DE" dirty="0" err="1"/>
              <a:t>it</a:t>
            </a:r>
            <a:r>
              <a:rPr lang="de-DE" dirty="0"/>
              <a:t> </a:t>
            </a:r>
            <a:r>
              <a:rPr lang="de-DE" dirty="0" err="1"/>
              <a:t>is</a:t>
            </a:r>
            <a:r>
              <a:rPr lang="de-DE" dirty="0"/>
              <a:t> </a:t>
            </a:r>
            <a:r>
              <a:rPr lang="de-DE" dirty="0" err="1"/>
              <a:t>very</a:t>
            </a:r>
            <a:r>
              <a:rPr lang="de-DE" dirty="0"/>
              <a:t> nice</a:t>
            </a:r>
          </a:p>
          <a:p>
            <a:pPr marL="171450" indent="-171450">
              <a:buFont typeface="Arial" panose="020B0604020202020204" pitchFamily="34" charset="0"/>
              <a:buChar char="•"/>
            </a:pPr>
            <a:r>
              <a:rPr lang="de-DE" dirty="0"/>
              <a:t>And </a:t>
            </a:r>
            <a:r>
              <a:rPr lang="de-DE" dirty="0" err="1"/>
              <a:t>much</a:t>
            </a:r>
            <a:r>
              <a:rPr lang="de-DE" dirty="0"/>
              <a:t> </a:t>
            </a:r>
            <a:r>
              <a:rPr lang="de-DE" dirty="0" err="1"/>
              <a:t>research</a:t>
            </a:r>
            <a:r>
              <a:rPr lang="de-DE" dirty="0"/>
              <a:t> </a:t>
            </a:r>
            <a:r>
              <a:rPr lang="de-DE" dirty="0" err="1"/>
              <a:t>is</a:t>
            </a:r>
            <a:r>
              <a:rPr lang="de-DE" dirty="0"/>
              <a:t> </a:t>
            </a:r>
            <a:r>
              <a:rPr lang="de-DE" dirty="0" err="1"/>
              <a:t>done</a:t>
            </a:r>
            <a:r>
              <a:rPr lang="de-DE" dirty="0"/>
              <a:t> </a:t>
            </a:r>
            <a:r>
              <a:rPr lang="de-DE" dirty="0" err="1"/>
              <a:t>nowadays</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29</a:t>
            </a:fld>
            <a:endParaRPr lang="de-DE"/>
          </a:p>
        </p:txBody>
      </p:sp>
    </p:spTree>
    <p:extLst>
      <p:ext uri="{BB962C8B-B14F-4D97-AF65-F5344CB8AC3E}">
        <p14:creationId xmlns:p14="http://schemas.microsoft.com/office/powerpoint/2010/main" val="264008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30</a:t>
            </a:fld>
            <a:endParaRPr lang="de-DE"/>
          </a:p>
        </p:txBody>
      </p:sp>
    </p:spTree>
    <p:extLst>
      <p:ext uri="{BB962C8B-B14F-4D97-AF65-F5344CB8AC3E}">
        <p14:creationId xmlns:p14="http://schemas.microsoft.com/office/powerpoint/2010/main" val="36614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31</a:t>
            </a:fld>
            <a:endParaRPr lang="de-DE"/>
          </a:p>
        </p:txBody>
      </p:sp>
    </p:spTree>
    <p:extLst>
      <p:ext uri="{BB962C8B-B14F-4D97-AF65-F5344CB8AC3E}">
        <p14:creationId xmlns:p14="http://schemas.microsoft.com/office/powerpoint/2010/main" val="72890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err="1"/>
                  <a:t>Therefor</a:t>
                </a:r>
                <a:r>
                  <a:rPr lang="de-DE" dirty="0"/>
                  <a:t> </a:t>
                </a:r>
                <a:r>
                  <a:rPr lang="de-DE" dirty="0" err="1"/>
                  <a:t>we</a:t>
                </a:r>
                <a:r>
                  <a:rPr lang="de-DE" dirty="0"/>
                  <a:t> </a:t>
                </a:r>
                <a:r>
                  <a:rPr lang="de-DE" dirty="0" err="1"/>
                  <a:t>want</a:t>
                </a:r>
                <a:r>
                  <a:rPr lang="de-DE" dirty="0"/>
                  <a:t> to find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0" indent="0">
                  <a:buFont typeface="Arial" panose="020B0604020202020204" pitchFamily="34" charset="0"/>
                  <a:buNone/>
                </a:pPr>
                <a:endParaRPr lang="de-DE" dirty="0"/>
              </a:p>
            </p:txBody>
          </p:sp>
        </mc:Choice>
        <mc:Fallback xmlns="">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742950" lvl="1"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285750" indent="-285750">
                  <a:buFont typeface="Arial" panose="020B0604020202020204" pitchFamily="34" charset="0"/>
                  <a:buChar char="•"/>
                </a:pPr>
                <a:r>
                  <a:rPr lang="de-DE" dirty="0" err="1"/>
                  <a:t>There</a:t>
                </a:r>
                <a:r>
                  <a:rPr lang="de-DE" dirty="0"/>
                  <a:t> </a:t>
                </a:r>
                <a:r>
                  <a:rPr lang="de-DE" dirty="0" err="1"/>
                  <a:t>we</a:t>
                </a:r>
                <a:r>
                  <a:rPr lang="de-DE" dirty="0"/>
                  <a:t> </a:t>
                </a:r>
                <a:r>
                  <a:rPr lang="de-DE" dirty="0" err="1"/>
                  <a:t>see</a:t>
                </a:r>
                <a:r>
                  <a:rPr lang="de-DE" dirty="0"/>
                  <a:t>, not </a:t>
                </a:r>
                <a:r>
                  <a:rPr lang="de-DE" dirty="0" err="1"/>
                  <a:t>unique</a:t>
                </a:r>
                <a:endParaRPr lang="de-DE" dirty="0"/>
              </a:p>
              <a:p>
                <a:pPr marL="171450" indent="-171450">
                  <a:buFont typeface="Arial" panose="020B0604020202020204" pitchFamily="34" charset="0"/>
                  <a:buChar char="•"/>
                </a:pPr>
                <a:endParaRPr lang="de-DE" sz="800" dirty="0"/>
              </a:p>
            </p:txBody>
          </p:sp>
        </mc:Choice>
        <mc:Fallback xmlns="">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8" name="Inhaltsplatzhalter 2">
            <a:extLst>
              <a:ext uri="{FF2B5EF4-FFF2-40B4-BE49-F238E27FC236}">
                <a16:creationId xmlns:a16="http://schemas.microsoft.com/office/drawing/2014/main" id="{272FD3C9-3D3D-4A7B-A448-98F6510C5E68}"/>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Space </a:t>
            </a:r>
            <a:r>
              <a:rPr lang="de-DE" sz="2400" dirty="0" err="1"/>
              <a:t>of</a:t>
            </a:r>
            <a:r>
              <a:rPr lang="de-DE" sz="2400" dirty="0"/>
              <a:t> </a:t>
            </a:r>
            <a:r>
              <a:rPr lang="de-DE" sz="2400" dirty="0" err="1"/>
              <a:t>subproblems</a:t>
            </a:r>
            <a:r>
              <a:rPr lang="de-DE" sz="2400" dirty="0"/>
              <a:t> </a:t>
            </a:r>
            <a:r>
              <a:rPr lang="de-DE" sz="2400" dirty="0" err="1"/>
              <a:t>is</a:t>
            </a:r>
            <a:r>
              <a:rPr lang="de-DE" sz="2400" dirty="0"/>
              <a:t> </a:t>
            </a:r>
            <a:r>
              <a:rPr lang="de-DE" sz="2400" dirty="0" err="1"/>
              <a:t>small</a:t>
            </a:r>
            <a:endParaRPr lang="de-DE" sz="2400" dirty="0"/>
          </a:p>
          <a:p>
            <a:r>
              <a:rPr lang="de-DE" sz="2400" dirty="0"/>
              <a:t>Solutions </a:t>
            </a:r>
            <a:r>
              <a:rPr lang="de-DE" sz="2400" dirty="0" err="1"/>
              <a:t>reused</a:t>
            </a:r>
            <a:r>
              <a:rPr lang="de-DE" sz="2400" dirty="0"/>
              <a:t> </a:t>
            </a:r>
            <a:r>
              <a:rPr lang="de-DE" sz="2400" dirty="0" err="1"/>
              <a:t>many</a:t>
            </a:r>
            <a:r>
              <a:rPr lang="de-DE" sz="2400" dirty="0"/>
              <a:t> </a:t>
            </a:r>
            <a:r>
              <a:rPr lang="de-DE" sz="2400" dirty="0" err="1"/>
              <a:t>times</a:t>
            </a:r>
            <a:endParaRPr lang="de-DE" sz="2400" dirty="0"/>
          </a:p>
          <a:p>
            <a:r>
              <a:rPr lang="de-DE" sz="2400" dirty="0" err="1"/>
              <a:t>Recursive</a:t>
            </a:r>
            <a:r>
              <a:rPr lang="de-DE" sz="2400" dirty="0"/>
              <a:t> </a:t>
            </a:r>
            <a:r>
              <a:rPr lang="de-DE" sz="2400" dirty="0" err="1"/>
              <a:t>algorithm</a:t>
            </a:r>
            <a:r>
              <a:rPr lang="de-DE" sz="2400" dirty="0"/>
              <a:t> </a:t>
            </a:r>
            <a:r>
              <a:rPr lang="de-DE" sz="2400" dirty="0" err="1"/>
              <a:t>solves</a:t>
            </a:r>
            <a:r>
              <a:rPr lang="de-DE" sz="2400" dirty="0"/>
              <a:t> same </a:t>
            </a:r>
            <a:r>
              <a:rPr lang="de-DE" sz="2400" dirty="0" err="1"/>
              <a:t>subproblems</a:t>
            </a:r>
            <a:r>
              <a:rPr lang="de-DE" sz="2400" dirty="0"/>
              <a:t> </a:t>
            </a:r>
            <a:r>
              <a:rPr lang="de-DE" sz="2400" dirty="0" err="1"/>
              <a:t>over</a:t>
            </a:r>
            <a:r>
              <a:rPr lang="de-DE" sz="2400" dirty="0"/>
              <a:t> and </a:t>
            </a:r>
            <a:r>
              <a:rPr lang="de-DE" sz="2400" dirty="0" err="1"/>
              <a:t>over</a:t>
            </a:r>
            <a:endParaRPr lang="de-DE" sz="2400" dirty="0"/>
          </a:p>
        </p:txBody>
      </p:sp>
    </p:spTree>
    <p:extLst>
      <p:ext uri="{BB962C8B-B14F-4D97-AF65-F5344CB8AC3E}">
        <p14:creationId xmlns:p14="http://schemas.microsoft.com/office/powerpoint/2010/main" val="39123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8"/>
                                        </p:tgtEl>
                                      </p:cBhvr>
                                    </p:animEffect>
                                    <p:anim calcmode="lin" valueType="num">
                                      <p:cBhvr>
                                        <p:cTn id="7" dur="500"/>
                                        <p:tgtEl>
                                          <p:spTgt spid="8"/>
                                        </p:tgtEl>
                                        <p:attrNameLst>
                                          <p:attrName>ppt_x</p:attrName>
                                        </p:attrNameLst>
                                      </p:cBhvr>
                                      <p:tavLst>
                                        <p:tav tm="0">
                                          <p:val>
                                            <p:strVal val="ppt_x"/>
                                          </p:val>
                                        </p:tav>
                                        <p:tav tm="100000">
                                          <p:val>
                                            <p:strVal val="ppt_x"/>
                                          </p:val>
                                        </p:tav>
                                      </p:tavLst>
                                    </p:anim>
                                    <p:anim calcmode="lin" valueType="num">
                                      <p:cBhvr>
                                        <p:cTn id="8" dur="500"/>
                                        <p:tgtEl>
                                          <p:spTgt spid="8"/>
                                        </p:tgtEl>
                                        <p:attrNameLst>
                                          <p:attrName>ppt_y</p:attrName>
                                        </p:attrNameLst>
                                      </p:cBhvr>
                                      <p:tavLst>
                                        <p:tav tm="0">
                                          <p:val>
                                            <p:strVal val="ppt_y"/>
                                          </p:val>
                                        </p:tav>
                                        <p:tav tm="100000">
                                          <p:val>
                                            <p:strVal val="ppt_y+.1"/>
                                          </p:val>
                                        </p:tav>
                                      </p:tavLst>
                                    </p:anim>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6" name="Inhaltsplatzhalter 2">
            <a:extLst>
              <a:ext uri="{FF2B5EF4-FFF2-40B4-BE49-F238E27FC236}">
                <a16:creationId xmlns:a16="http://schemas.microsoft.com/office/drawing/2014/main" id="{0059FFCC-EEAC-4804-8AB8-ADB317065B53}"/>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Solution </a:t>
            </a:r>
            <a:r>
              <a:rPr lang="de-DE" sz="2400" dirty="0" err="1"/>
              <a:t>for</a:t>
            </a:r>
            <a:r>
              <a:rPr lang="de-DE" sz="2400" dirty="0"/>
              <a:t> </a:t>
            </a:r>
            <a:r>
              <a:rPr lang="de-DE" sz="2400" dirty="0" err="1"/>
              <a:t>whole</a:t>
            </a:r>
            <a:r>
              <a:rPr lang="de-DE" sz="2400" dirty="0"/>
              <a:t> </a:t>
            </a:r>
            <a:r>
              <a:rPr lang="de-DE" sz="2400" dirty="0" err="1"/>
              <a:t>problem</a:t>
            </a:r>
            <a:r>
              <a:rPr lang="de-DE" sz="2400" dirty="0"/>
              <a:t> </a:t>
            </a:r>
            <a:r>
              <a:rPr lang="de-DE" sz="2400" dirty="0" err="1"/>
              <a:t>by</a:t>
            </a:r>
            <a:r>
              <a:rPr lang="de-DE" sz="2400" dirty="0"/>
              <a:t> </a:t>
            </a:r>
            <a:r>
              <a:rPr lang="de-DE" sz="2400" dirty="0" err="1"/>
              <a:t>combination</a:t>
            </a:r>
            <a:r>
              <a:rPr lang="de-DE" sz="2400" dirty="0"/>
              <a:t> </a:t>
            </a:r>
            <a:r>
              <a:rPr lang="de-DE" sz="2400" dirty="0" err="1"/>
              <a:t>of</a:t>
            </a:r>
            <a:r>
              <a:rPr lang="de-DE" sz="2400" dirty="0"/>
              <a:t> </a:t>
            </a:r>
            <a:r>
              <a:rPr lang="de-DE" sz="2400" dirty="0" err="1"/>
              <a:t>solutions</a:t>
            </a:r>
            <a:r>
              <a:rPr lang="de-DE" sz="2400" dirty="0"/>
              <a:t> </a:t>
            </a:r>
            <a:r>
              <a:rPr lang="de-DE" sz="2400" dirty="0" err="1"/>
              <a:t>for</a:t>
            </a:r>
            <a:r>
              <a:rPr lang="de-DE" sz="2400" dirty="0"/>
              <a:t> </a:t>
            </a:r>
            <a:r>
              <a:rPr lang="de-DE" sz="2400" dirty="0" err="1"/>
              <a:t>subproblems</a:t>
            </a:r>
            <a:endParaRPr lang="de-DE" sz="2400" dirty="0"/>
          </a:p>
          <a:p>
            <a:r>
              <a:rPr lang="de-DE" sz="2400" dirty="0" err="1"/>
              <a:t>Normally</a:t>
            </a:r>
            <a:r>
              <a:rPr lang="de-DE" sz="2400" dirty="0"/>
              <a:t> </a:t>
            </a:r>
            <a:r>
              <a:rPr lang="de-DE" sz="2400" dirty="0" err="1"/>
              <a:t>used</a:t>
            </a:r>
            <a:r>
              <a:rPr lang="de-DE" sz="2400" dirty="0"/>
              <a:t> </a:t>
            </a:r>
            <a:r>
              <a:rPr lang="de-DE" sz="2400" dirty="0" err="1"/>
              <a:t>by</a:t>
            </a:r>
            <a:r>
              <a:rPr lang="de-DE" sz="2400" dirty="0"/>
              <a:t> </a:t>
            </a:r>
            <a:r>
              <a:rPr lang="de-DE" sz="2400" dirty="0" err="1"/>
              <a:t>greedy</a:t>
            </a:r>
            <a:r>
              <a:rPr lang="de-DE" sz="2400" dirty="0"/>
              <a:t> algorithms</a:t>
            </a:r>
          </a:p>
          <a:p>
            <a:r>
              <a:rPr lang="de-DE" sz="2400" dirty="0"/>
              <a:t>Leads to optimal </a:t>
            </a:r>
            <a:r>
              <a:rPr lang="de-DE" sz="2400" dirty="0" err="1"/>
              <a:t>overall</a:t>
            </a:r>
            <a:r>
              <a:rPr lang="de-DE" sz="2400" dirty="0"/>
              <a:t> </a:t>
            </a:r>
            <a:r>
              <a:rPr lang="de-DE" sz="2400" dirty="0" err="1"/>
              <a:t>solution</a:t>
            </a:r>
            <a:endParaRPr lang="de-DE" sz="2400" dirty="0"/>
          </a:p>
        </p:txBody>
      </p:sp>
    </p:spTree>
    <p:extLst>
      <p:ext uri="{BB962C8B-B14F-4D97-AF65-F5344CB8AC3E}">
        <p14:creationId xmlns:p14="http://schemas.microsoft.com/office/powerpoint/2010/main" val="25052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
                                        </p:tgtEl>
                                      </p:cBhvr>
                                    </p:animEffect>
                                    <p:anim calcmode="lin" valueType="num">
                                      <p:cBhvr>
                                        <p:cTn id="7" dur="500"/>
                                        <p:tgtEl>
                                          <p:spTgt spid="6"/>
                                        </p:tgtEl>
                                        <p:attrNameLst>
                                          <p:attrName>ppt_x</p:attrName>
                                        </p:attrNameLst>
                                      </p:cBhvr>
                                      <p:tavLst>
                                        <p:tav tm="0">
                                          <p:val>
                                            <p:strVal val="ppt_x"/>
                                          </p:val>
                                        </p:tav>
                                        <p:tav tm="100000">
                                          <p:val>
                                            <p:strVal val="ppt_x"/>
                                          </p:val>
                                        </p:tav>
                                      </p:tavLst>
                                    </p:anim>
                                    <p:anim calcmode="lin" valueType="num">
                                      <p:cBhvr>
                                        <p:cTn id="8" dur="500"/>
                                        <p:tgtEl>
                                          <p:spTgt spid="6"/>
                                        </p:tgtEl>
                                        <p:attrNameLst>
                                          <p:attrName>ppt_y</p:attrName>
                                        </p:attrNameLst>
                                      </p:cBhvr>
                                      <p:tavLst>
                                        <p:tav tm="0">
                                          <p:val>
                                            <p:strVal val="ppt_y"/>
                                          </p:val>
                                        </p:tav>
                                        <p:tav tm="100000">
                                          <p:val>
                                            <p:strVal val="ppt_y+.1"/>
                                          </p:val>
                                        </p:tav>
                                      </p:tavLst>
                                    </p:anim>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Break </a:t>
                </a:r>
                <a:r>
                  <a:rPr lang="de-DE" sz="2400" dirty="0" err="1"/>
                  <a:t>problem</a:t>
                </a:r>
                <a:r>
                  <a:rPr lang="de-DE" sz="2400" dirty="0"/>
                  <a:t> down </a:t>
                </a:r>
                <a:r>
                  <a:rPr lang="de-DE" sz="2400" dirty="0" err="1"/>
                  <a:t>into</a:t>
                </a:r>
                <a:r>
                  <a:rPr lang="de-DE" sz="2400" dirty="0"/>
                  <a:t> </a:t>
                </a:r>
                <a:r>
                  <a:rPr lang="de-DE" sz="2400" dirty="0" err="1"/>
                  <a:t>small</a:t>
                </a:r>
                <a:r>
                  <a:rPr lang="de-DE" sz="2400" dirty="0"/>
                  <a:t> </a:t>
                </a:r>
                <a:r>
                  <a:rPr lang="de-DE" sz="2400" dirty="0" err="1"/>
                  <a:t>set</a:t>
                </a:r>
                <a:r>
                  <a:rPr lang="de-DE" sz="2400" dirty="0"/>
                  <a:t> </a:t>
                </a:r>
                <a:r>
                  <a:rPr lang="de-DE" sz="2400" dirty="0" err="1"/>
                  <a:t>of</a:t>
                </a:r>
                <a:r>
                  <a:rPr lang="de-DE" sz="2400" dirty="0"/>
                  <a:t> </a:t>
                </a:r>
                <a:r>
                  <a:rPr lang="de-DE" sz="2400" dirty="0" err="1"/>
                  <a:t>subproblems</a:t>
                </a:r>
                <a:endParaRPr lang="de-DE" sz="2400" dirty="0"/>
              </a:p>
              <a:p>
                <a:r>
                  <a:rPr lang="de-DE" sz="2400" dirty="0"/>
                  <a:t>Store </a:t>
                </a:r>
                <a:r>
                  <a:rPr lang="de-DE" sz="2400" dirty="0" err="1"/>
                  <a:t>results</a:t>
                </a:r>
                <a:r>
                  <a:rPr lang="de-DE" sz="2400" dirty="0"/>
                  <a:t> in a </a:t>
                </a:r>
                <a:r>
                  <a:rPr lang="de-DE" sz="2400" dirty="0" err="1"/>
                  <a:t>table</a:t>
                </a:r>
                <a:endParaRPr lang="de-DE" sz="2400" dirty="0"/>
              </a:p>
              <a:p>
                <a:r>
                  <a:rPr lang="de-DE" sz="2400" dirty="0"/>
                  <a:t>Use </a:t>
                </a:r>
                <a:r>
                  <a:rPr lang="de-DE" sz="2400" dirty="0" err="1"/>
                  <a:t>cached</a:t>
                </a:r>
                <a:r>
                  <a:rPr lang="de-DE" sz="2400" dirty="0"/>
                  <a:t> </a:t>
                </a:r>
                <a:r>
                  <a:rPr lang="de-DE" sz="2400" dirty="0" err="1"/>
                  <a:t>results</a:t>
                </a:r>
                <a:r>
                  <a:rPr lang="de-DE" sz="2400" dirty="0"/>
                  <a:t> </a:t>
                </a:r>
                <a:r>
                  <a:rPr lang="de-DE" sz="2400" dirty="0" err="1"/>
                  <a:t>if</a:t>
                </a:r>
                <a:r>
                  <a:rPr lang="de-DE" sz="2400" dirty="0"/>
                  <a:t> </a:t>
                </a:r>
                <a:r>
                  <a:rPr lang="de-DE" sz="2400" dirty="0" err="1"/>
                  <a:t>problem</a:t>
                </a:r>
                <a:r>
                  <a:rPr lang="de-DE" sz="2400" dirty="0"/>
                  <a:t> </a:t>
                </a:r>
                <a:r>
                  <a:rPr lang="de-DE" sz="2400" dirty="0" err="1"/>
                  <a:t>reoccuring</a:t>
                </a:r>
                <a:endParaRPr lang="de-DE" sz="2400" dirty="0"/>
              </a:p>
              <a:p>
                <a:r>
                  <a:rPr lang="de-DE" sz="2400" dirty="0" err="1"/>
                  <a:t>Computation</a:t>
                </a:r>
                <a:r>
                  <a:rPr lang="de-DE" sz="2400" dirty="0"/>
                  <a:t> time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Memory </a:t>
                </a:r>
                <a:r>
                  <a:rPr lang="de-DE" sz="2400" dirty="0" err="1"/>
                  <a:t>usage</a:t>
                </a:r>
                <a:endParaRPr lang="de-DE" sz="24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We </a:t>
                </a:r>
                <a:r>
                  <a:rPr lang="de-DE" sz="2400" dirty="0" err="1"/>
                  <a:t>have</a:t>
                </a:r>
                <a:r>
                  <a:rPr lang="de-DE" sz="2400" dirty="0"/>
                  <a:t> a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r>
                  <a:rPr lang="de-DE" sz="2400" dirty="0" err="1"/>
                  <a:t>We</a:t>
                </a:r>
                <a:r>
                  <a:rPr lang="de-DE" sz="2400" dirty="0"/>
                  <a:t> </a:t>
                </a:r>
                <a:r>
                  <a:rPr lang="de-DE" sz="2400" dirty="0" err="1"/>
                  <a:t>want</a:t>
                </a:r>
                <a:r>
                  <a:rPr lang="de-DE" sz="2400" dirty="0"/>
                  <a:t> to find a </a:t>
                </a:r>
                <a:r>
                  <a:rPr lang="de-DE" sz="2400" dirty="0" err="1"/>
                  <a:t>connection</a:t>
                </a:r>
                <a:r>
                  <a:rPr lang="de-DE" sz="2400" dirty="0"/>
                  <a:t> </a:t>
                </a:r>
                <a:r>
                  <a:rPr lang="de-DE" sz="2400" dirty="0" err="1"/>
                  <a:t>between</a:t>
                </a:r>
                <a:r>
                  <a:rPr lang="de-DE" sz="2400" dirty="0"/>
                  <a:t> </a:t>
                </a:r>
                <a:r>
                  <a:rPr lang="de-DE" sz="2400" dirty="0" err="1"/>
                  <a:t>one</a:t>
                </a:r>
                <a:r>
                  <a:rPr lang="de-DE" sz="2400" dirty="0"/>
                  <a:t> </a:t>
                </a:r>
                <a:r>
                  <a:rPr lang="de-DE" sz="2400" dirty="0" err="1"/>
                  <a:t>step</a:t>
                </a:r>
                <a:r>
                  <a:rPr lang="de-DE" sz="2400" dirty="0"/>
                  <a:t> and </a:t>
                </a:r>
                <a:r>
                  <a:rPr lang="de-DE" sz="2400" dirty="0" err="1"/>
                  <a:t>the</a:t>
                </a:r>
                <a:r>
                  <a:rPr lang="de-DE" sz="2400" dirty="0"/>
                  <a:t> </a:t>
                </a:r>
                <a:r>
                  <a:rPr lang="de-DE" sz="2400" dirty="0" err="1"/>
                  <a:t>next</a:t>
                </a:r>
                <a:r>
                  <a:rPr lang="de-DE" sz="2400" dirty="0"/>
                  <a:t> </a:t>
                </a:r>
                <a:r>
                  <a:rPr lang="de-DE" sz="2400" dirty="0" err="1"/>
                  <a:t>one</a:t>
                </a:r>
                <a:endParaRPr lang="de-DE" sz="2400" dirty="0"/>
              </a:p>
              <a:p>
                <a14:m>
                  <m:oMath xmlns:m="http://schemas.openxmlformats.org/officeDocument/2006/math">
                    <m:r>
                      <a:rPr lang="de-DE" sz="2400" i="1">
                        <a:latin typeface="Cambria Math" panose="02040503050406030204" pitchFamily="18" charset="0"/>
                      </a:rPr>
                      <m:t>𝑉</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smtClean="0">
                                <a:latin typeface="Cambria Math" panose="02040503050406030204" pitchFamily="18" charset="0"/>
                              </a:rPr>
                            </m:ctrlPr>
                          </m:limLowPr>
                          <m:e>
                            <m:r>
                              <m:rPr>
                                <m:sty m:val="p"/>
                              </m:rPr>
                              <a:rPr lang="de-DE" sz="2400">
                                <a:latin typeface="Cambria Math" panose="02040503050406030204" pitchFamily="18" charset="0"/>
                              </a:rPr>
                              <m:t>max</m:t>
                            </m:r>
                          </m:e>
                          <m:lim>
                            <m:r>
                              <a:rPr lang="de-DE" sz="2400" b="0" i="1" smtClean="0">
                                <a:latin typeface="Cambria Math" panose="02040503050406030204" pitchFamily="18" charset="0"/>
                              </a:rPr>
                              <m:t>𝑎</m:t>
                            </m:r>
                            <m:r>
                              <a:rPr lang="de-DE"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𝑥</m:t>
                            </m:r>
                            <m:r>
                              <a:rPr lang="de-DE" sz="2400" b="0" i="1" smtClean="0">
                                <a:latin typeface="Cambria Math" panose="02040503050406030204" pitchFamily="18" charset="0"/>
                                <a:ea typeface="Cambria Math" panose="02040503050406030204" pitchFamily="18" charset="0"/>
                              </a:rPr>
                              <m:t>)</m:t>
                            </m:r>
                          </m:lim>
                        </m:limLow>
                      </m:fName>
                      <m:e>
                        <m:r>
                          <a:rPr lang="de-DE" sz="2400" b="0" i="1" smtClean="0">
                            <a:latin typeface="Cambria Math" panose="02040503050406030204" pitchFamily="18" charset="0"/>
                          </a:rPr>
                          <m:t> </m:t>
                        </m:r>
                        <m:r>
                          <a:rPr lang="de-DE" sz="2400" i="1">
                            <a:latin typeface="Cambria Math" panose="02040503050406030204" pitchFamily="18" charset="0"/>
                          </a:rPr>
                          <m:t>{</m:t>
                        </m:r>
                        <m:r>
                          <a:rPr lang="de-DE" sz="2400" i="1">
                            <a:latin typeface="Cambria Math" panose="02040503050406030204" pitchFamily="18" charset="0"/>
                          </a:rPr>
                          <m:t>𝐹</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r>
                              <a:rPr lang="de-DE" sz="2400" i="1">
                                <a:latin typeface="Cambria Math" panose="02040503050406030204" pitchFamily="18" charset="0"/>
                              </a:rPr>
                              <m:t>,</m:t>
                            </m:r>
                            <m:r>
                              <a:rPr lang="de-DE" sz="2400" b="0" i="1" smtClean="0">
                                <a:latin typeface="Cambria Math" panose="02040503050406030204" pitchFamily="18" charset="0"/>
                              </a:rPr>
                              <m:t>𝑎</m:t>
                            </m:r>
                          </m:e>
                        </m:d>
                        <m:r>
                          <a:rPr lang="de-DE" sz="2400" i="1">
                            <a:latin typeface="Cambria Math" panose="02040503050406030204" pitchFamily="18" charset="0"/>
                          </a:rPr>
                          <m:t>+</m:t>
                        </m:r>
                        <m:r>
                          <a:rPr lang="de-DE" sz="2400" i="1">
                            <a:latin typeface="Cambria Math" panose="02040503050406030204" pitchFamily="18" charset="0"/>
                          </a:rPr>
                          <m:t>𝑉</m:t>
                        </m:r>
                        <m:r>
                          <a:rPr lang="de-DE" sz="2400" b="0" i="1" smtClean="0">
                            <a:latin typeface="Cambria Math" panose="02040503050406030204" pitchFamily="18" charset="0"/>
                          </a:rPr>
                          <m:t>(</m:t>
                        </m:r>
                        <m:r>
                          <a:rPr lang="de-DE" sz="2400" b="0" i="1" smtClean="0">
                            <a:latin typeface="Cambria Math" panose="02040503050406030204" pitchFamily="18" charset="0"/>
                          </a:rPr>
                          <m:t>𝑇</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e>
                    </m:func>
                  </m:oMath>
                </a14:m>
                <a:endParaRPr lang="de-DE" sz="2400" dirty="0"/>
              </a:p>
              <a:p>
                <a:r>
                  <a:rPr lang="de-DE" sz="2400" dirty="0"/>
                  <a:t>Richard </a:t>
                </a:r>
                <a:r>
                  <a:rPr lang="de-DE" sz="2400" dirty="0" err="1"/>
                  <a:t>Bellman</a:t>
                </a:r>
                <a:r>
                  <a:rPr lang="de-DE" sz="2400" dirty="0"/>
                  <a:t> </a:t>
                </a:r>
                <a:r>
                  <a:rPr lang="de-DE" sz="2400" dirty="0" err="1"/>
                  <a:t>introduced</a:t>
                </a:r>
                <a:r>
                  <a:rPr lang="de-DE" sz="2400" dirty="0"/>
                  <a:t> </a:t>
                </a:r>
                <a:r>
                  <a:rPr lang="de-DE" sz="2400" dirty="0" err="1"/>
                  <a:t>backwards</a:t>
                </a:r>
                <a:r>
                  <a:rPr lang="de-DE" sz="2400" dirty="0"/>
                  <a:t> </a:t>
                </a:r>
                <a:r>
                  <a:rPr lang="de-DE" sz="2400" dirty="0" err="1"/>
                  <a:t>induction</a:t>
                </a:r>
                <a:endParaRPr lang="de-DE" sz="2400" dirty="0"/>
              </a:p>
              <a:p>
                <a:r>
                  <a:rPr lang="de-DE" sz="2400" dirty="0"/>
                  <a:t>Begin at </a:t>
                </a:r>
                <a:r>
                  <a:rPr lang="de-DE" sz="2400" dirty="0" err="1"/>
                  <a:t>step</a:t>
                </a:r>
                <a:r>
                  <a:rPr lang="de-DE" sz="2400" dirty="0"/>
                  <a:t> </a:t>
                </a:r>
                <a14:m>
                  <m:oMath xmlns:m="http://schemas.openxmlformats.org/officeDocument/2006/math">
                    <m:r>
                      <a:rPr lang="de-DE" sz="2400" b="0" i="1" smtClean="0">
                        <a:latin typeface="Cambria Math" panose="02040503050406030204" pitchFamily="18" charset="0"/>
                      </a:rPr>
                      <m:t>𝑁</m:t>
                    </m:r>
                  </m:oMath>
                </a14:m>
                <a:r>
                  <a:rPr lang="de-DE" sz="2400" dirty="0"/>
                  <a:t>, derive </a:t>
                </a:r>
                <a14:m>
                  <m:oMath xmlns:m="http://schemas.openxmlformats.org/officeDocument/2006/math">
                    <m:r>
                      <a:rPr lang="de-DE" sz="2400" i="1">
                        <a:latin typeface="Cambria Math" panose="02040503050406030204" pitchFamily="18" charset="0"/>
                      </a:rPr>
                      <m:t>(</m:t>
                    </m:r>
                    <m:r>
                      <a:rPr lang="de-DE" sz="2400" i="1">
                        <a:latin typeface="Cambria Math" panose="02040503050406030204" pitchFamily="18" charset="0"/>
                      </a:rPr>
                      <m:t>𝑁</m:t>
                    </m:r>
                    <m:r>
                      <a:rPr lang="de-DE" sz="2400" i="1">
                        <a:latin typeface="Cambria Math" panose="02040503050406030204" pitchFamily="18" charset="0"/>
                      </a:rPr>
                      <m:t>−1)</m:t>
                    </m:r>
                  </m:oMath>
                </a14:m>
                <a:r>
                  <a:rPr lang="de-DE" sz="2400" dirty="0"/>
                  <a:t>, … , </a:t>
                </a:r>
                <a:r>
                  <a:rPr lang="de-DE" sz="2400" dirty="0" err="1"/>
                  <a:t>derive</a:t>
                </a:r>
                <a:r>
                  <a:rPr lang="de-DE" sz="2400" dirty="0"/>
                  <a:t> initial </a:t>
                </a:r>
                <a:r>
                  <a:rPr lang="de-DE" sz="2400" dirty="0" err="1"/>
                  <a:t>step</a:t>
                </a:r>
                <a:endParaRPr lang="de-DE" sz="2400" dirty="0"/>
              </a:p>
            </p:txBody>
          </p:sp>
        </mc:Choice>
        <mc:Fallback>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Gridmap </a:t>
                </a:r>
                <a14:m>
                  <m:oMath xmlns:m="http://schemas.openxmlformats.org/officeDocument/2006/math">
                    <m:r>
                      <a:rPr lang="de-DE" sz="2400" i="1">
                        <a:latin typeface="Cambria Math" panose="02040503050406030204" pitchFamily="18" charset="0"/>
                      </a:rPr>
                      <m:t>𝑀</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i="1">
                            <a:latin typeface="Cambria Math" panose="02040503050406030204" pitchFamily="18" charset="0"/>
                          </a:rPr>
                          <m:t>ℕ</m:t>
                        </m:r>
                      </m:e>
                      <m:sup>
                        <m:r>
                          <a:rPr lang="de-DE" sz="2400" i="1">
                            <a:latin typeface="Cambria Math" panose="02040503050406030204" pitchFamily="18" charset="0"/>
                          </a:rPr>
                          <m:t>𝑛</m:t>
                        </m:r>
                        <m:r>
                          <a:rPr lang="de-DE" sz="2400" i="1">
                            <a:latin typeface="Cambria Math" panose="02040503050406030204" pitchFamily="18" charset="0"/>
                          </a:rPr>
                          <m:t> × </m:t>
                        </m:r>
                        <m:r>
                          <a:rPr lang="de-DE" sz="2400" i="1">
                            <a:latin typeface="Cambria Math" panose="02040503050406030204" pitchFamily="18" charset="0"/>
                          </a:rPr>
                          <m:t>𝑚</m:t>
                        </m:r>
                        <m:r>
                          <a:rPr lang="de-DE" sz="2400" i="1">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i="1">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b="0" dirty="0"/>
                  <a:t>Optimal </a:t>
                </a:r>
                <a:r>
                  <a:rPr lang="de-DE" sz="2400" b="0" dirty="0" err="1"/>
                  <a:t>policies</a:t>
                </a:r>
                <a:r>
                  <a:rPr lang="de-DE" sz="2400" b="0" dirty="0"/>
                  <a:t> </a:t>
                </a:r>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a:p>
                <a:r>
                  <a:rPr lang="de-DE" sz="2400" dirty="0"/>
                  <a:t>Goal </a:t>
                </a:r>
                <a:r>
                  <a:rPr lang="de-DE" sz="2400" dirty="0" err="1"/>
                  <a:t>is</a:t>
                </a:r>
                <a:r>
                  <a:rPr lang="de-DE" sz="2400" dirty="0"/>
                  <a:t> to find </a:t>
                </a:r>
                <a:r>
                  <a:rPr lang="de-DE" sz="2400" dirty="0" err="1"/>
                  <a:t>value</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r>
                      <a:rPr lang="de-DE" sz="2400" b="0" i="1" smtClean="0">
                        <a:latin typeface="Cambria Math" panose="02040503050406030204" pitchFamily="18" charset="0"/>
                      </a:rPr>
                      <m:t>ℕ</m:t>
                    </m:r>
                  </m:oMath>
                </a14:m>
                <a:endParaRPr lang="de-DE" sz="2400" dirty="0"/>
              </a:p>
              <a:p>
                <a:r>
                  <a:rPr lang="de-DE" sz="2400" dirty="0" err="1"/>
                  <a:t>Cost</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m:t>
                            </m:r>
                            <m:d>
                              <m:dPr>
                                <m:begChr m:val="{"/>
                                <m:endChr m:val="}"/>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𝑛</m:t>
                                </m:r>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𝑚</m:t>
                                </m:r>
                              </m:e>
                            </m:d>
                          </m:e>
                          <m:e>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dirty="0"/>
              </a:p>
              <a:p>
                <a:r>
                  <a:rPr lang="de-DE" sz="2400" dirty="0"/>
                  <a:t>Trivial </a:t>
                </a:r>
                <a:r>
                  <a:rPr lang="de-DE" sz="2400" dirty="0" err="1"/>
                  <a:t>cases</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qArr>
                      </m:e>
                    </m:d>
                  </m:oMath>
                </a14:m>
                <a:endParaRPr lang="de-DE" sz="2400" dirty="0"/>
              </a:p>
              <a:p>
                <a:pPr marL="0" indent="0">
                  <a:buNone/>
                </a:pPr>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Backwards </a:t>
                </a:r>
                <a:r>
                  <a:rPr lang="de-DE" sz="2400" dirty="0" err="1"/>
                  <a:t>iteration</a:t>
                </a:r>
                <a:r>
                  <a:rPr lang="de-DE" sz="2400" dirty="0"/>
                  <a:t>: </a:t>
                </a:r>
                <a14:m>
                  <m:oMath xmlns:m="http://schemas.openxmlformats.org/officeDocument/2006/math">
                    <m:r>
                      <a:rPr lang="de-DE" sz="2400" b="0" i="1" smtClean="0">
                        <a:latin typeface="Cambria Math" panose="02040503050406030204" pitchFamily="18" charset="0"/>
                      </a:rPr>
                      <m:t>(</m:t>
                    </m:r>
                    <m:r>
                      <a:rPr lang="de-DE" sz="2400" b="0" i="1" smtClean="0">
                        <a:latin typeface="Cambria Math" panose="02040503050406030204" pitchFamily="18" charset="0"/>
                      </a:rPr>
                      <m:t>𝑁</m:t>
                    </m:r>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−1,…,0)</m:t>
                    </m:r>
                  </m:oMath>
                </a14:m>
                <a:endParaRPr lang="de-DE" sz="2400" dirty="0"/>
              </a:p>
              <a:p>
                <a:r>
                  <a:rPr lang="de-DE" sz="2400" dirty="0"/>
                  <a:t>Store </a:t>
                </a:r>
                <a:r>
                  <a:rPr lang="de-DE" sz="2400" dirty="0" err="1"/>
                  <a:t>results</a:t>
                </a:r>
                <a:r>
                  <a:rPr lang="de-DE" sz="2400" dirty="0"/>
                  <a:t> in </a:t>
                </a:r>
                <a:r>
                  <a:rPr lang="de-DE" sz="2400" dirty="0" err="1"/>
                  <a:t>memoization</a:t>
                </a:r>
                <a:r>
                  <a:rPr lang="de-DE" sz="2400" dirty="0"/>
                  <a:t> </a:t>
                </a:r>
                <a:r>
                  <a:rPr lang="de-DE" sz="2400" dirty="0" err="1"/>
                  <a:t>table</a:t>
                </a:r>
                <a:r>
                  <a:rPr lang="de-DE" sz="2400" dirty="0"/>
                  <a:t> </a:t>
                </a:r>
                <a14:m>
                  <m:oMath xmlns:m="http://schemas.openxmlformats.org/officeDocument/2006/math">
                    <m:r>
                      <m:rPr>
                        <m:sty m:val="p"/>
                      </m:rPr>
                      <a:rPr lang="de-DE" sz="2400" b="0" i="0" smtClean="0">
                        <a:latin typeface="Cambria Math" panose="02040503050406030204" pitchFamily="18" charset="0"/>
                      </a:rPr>
                      <m:t>V</m:t>
                    </m:r>
                    <m:r>
                      <a:rPr lang="de-DE" sz="2400" b="0" i="0"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oMath>
                </a14:m>
                <a:endParaRPr lang="de-DE" sz="2400" dirty="0"/>
              </a:p>
              <a:p>
                <a14:m>
                  <m:oMath xmlns:m="http://schemas.openxmlformats.org/officeDocument/2006/math">
                    <m:d>
                      <m:dPr>
                        <m:begChr m:val=""/>
                        <m:endChr m:val="}"/>
                        <m:ctrlPr>
                          <a:rPr lang="de-DE" sz="2400" i="1" smtClean="0">
                            <a:latin typeface="Cambria Math" panose="02040503050406030204" pitchFamily="18" charset="0"/>
                          </a:rPr>
                        </m:ctrlPr>
                      </m:dPr>
                      <m:e>
                        <m:eqArr>
                          <m:eqArrPr>
                            <m:ctrlPr>
                              <a:rPr lang="de-DE" sz="2400" i="1" smtClean="0">
                                <a:latin typeface="Cambria Math" panose="02040503050406030204" pitchFamily="18" charset="0"/>
                              </a:rPr>
                            </m:ctrlPr>
                          </m:eqArrPr>
                          <m:e>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b="0" i="1" smtClean="0">
                                <a:latin typeface="Cambria Math" panose="02040503050406030204" pitchFamily="18" charset="0"/>
                              </a:rPr>
                              <m:t>     </m:t>
                            </m:r>
                          </m:e>
                          <m:e>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1,</m:t>
                                </m:r>
                                <m:r>
                                  <a:rPr lang="de-DE" i="1">
                                    <a:latin typeface="Cambria Math" panose="02040503050406030204" pitchFamily="18" charset="0"/>
                                  </a:rPr>
                                  <m:t>𝑗</m:t>
                                </m:r>
                              </m:e>
                            </m:d>
                            <m:r>
                              <a:rPr lang="de-DE" b="0" i="1" smtClean="0">
                                <a:latin typeface="Cambria Math" panose="02040503050406030204" pitchFamily="18" charset="0"/>
                              </a:rPr>
                              <m:t>     </m:t>
                            </m:r>
                          </m:e>
                          <m:e>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b="0" i="1" smtClean="0">
                                <a:latin typeface="Cambria Math" panose="02040503050406030204" pitchFamily="18" charset="0"/>
                              </a:rPr>
                              <m:t>      </m:t>
                            </m:r>
                          </m:e>
                          <m:e>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b="0" i="1" smtClean="0">
                                <a:latin typeface="Cambria Math" panose="02040503050406030204" pitchFamily="18" charset="0"/>
                              </a:rPr>
                              <m:t>     </m:t>
                            </m:r>
                          </m:e>
                        </m:eqArr>
                      </m:e>
                    </m:d>
                    <m:r>
                      <a:rPr lang="de-DE" sz="2400" b="0" i="1" smtClean="0">
                        <a:latin typeface="Cambria Math" panose="02040503050406030204" pitchFamily="18" charset="0"/>
                      </a:rPr>
                      <m:t>  =   </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r>
                      <a:rPr lang="de-DE" sz="2400" b="0" i="1" smtClean="0">
                        <a:latin typeface="Cambria Math" panose="02040503050406030204" pitchFamily="18" charset="0"/>
                      </a:rPr>
                      <m:t>)</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3"/>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4"/>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5"/>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i="1">
                                <a:latin typeface="Cambria Math" panose="02040503050406030204" pitchFamily="18" charset="0"/>
                              </a:rPr>
                              <m:t>∞,</m:t>
                            </m:r>
                            <m:r>
                              <a:rPr lang="de-DE" sz="2400" b="0" i="1" smtClean="0">
                                <a:latin typeface="Cambria Math" panose="02040503050406030204" pitchFamily="18" charset="0"/>
                              </a:rPr>
                              <m:t>  </m:t>
                            </m:r>
                            <m:r>
                              <a:rPr lang="de-DE" sz="2400" i="1">
                                <a:latin typeface="Cambria Math" panose="02040503050406030204" pitchFamily="18" charset="0"/>
                              </a:rPr>
                              <m:t>   </m:t>
                            </m:r>
                            <m:r>
                              <a:rPr lang="de-DE" sz="2400" b="0" i="1" smtClean="0">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min</m:t>
                                    </m:r>
                                  </m:e>
                                  <m:lim>
                                    <m:r>
                                      <a:rPr lang="de-DE" sz="2400" b="0" i="0" smtClean="0">
                                        <a:latin typeface="Cambria Math" panose="02040503050406030204" pitchFamily="18" charset="0"/>
                                      </a:rPr>
                                      <m:t>(</m:t>
                                    </m:r>
                                    <m:r>
                                      <m:rPr>
                                        <m:sty m:val="p"/>
                                      </m:rPr>
                                      <a:rPr lang="de-DE" sz="2400" b="0" i="0" smtClean="0">
                                        <a:latin typeface="Cambria Math" panose="02040503050406030204" pitchFamily="18" charset="0"/>
                                      </a:rPr>
                                      <m:t>x</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y</m:t>
                                    </m:r>
                                    <m:r>
                                      <a:rPr lang="de-DE" sz="2400" b="0" i="0" smtClean="0">
                                        <a:latin typeface="Cambria Math" panose="02040503050406030204" pitchFamily="18" charset="0"/>
                                      </a:rPr>
                                      <m:t>)</m:t>
                                    </m:r>
                                  </m:lim>
                                </m:limLow>
                              </m:fName>
                              <m:e>
                                <m:r>
                                  <a:rPr lang="de-DE" sz="2400" b="0" i="1" smtClean="0">
                                    <a:latin typeface="Cambria Math" panose="02040503050406030204" pitchFamily="18" charset="0"/>
                                  </a:rPr>
                                  <m:t>{</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b="0" dirty="0"/>
              </a:p>
              <a:p>
                <a:r>
                  <a:rPr lang="de-DE" sz="2400" dirty="0" err="1"/>
                  <a:t>With</a:t>
                </a:r>
                <a:r>
                  <a:rPr lang="de-DE" sz="2400" dirty="0"/>
                  <a:t> </a:t>
                </a:r>
                <a14:m>
                  <m:oMath xmlns:m="http://schemas.openxmlformats.org/officeDocument/2006/math">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b="0" i="1" smtClean="0">
                        <a:latin typeface="Cambria Math" panose="02040503050406030204" pitchFamily="18" charset="0"/>
                      </a:rPr>
                      <m:t>}</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3"/>
                <a:stretch>
                  <a:fillRect l="-545"/>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Autofit/>
              </a:bodyPr>
              <a:lstStyle/>
              <a:p>
                <a:r>
                  <a:rPr lang="de-DE" sz="2400" dirty="0"/>
                  <a:t>Memoization </a:t>
                </a:r>
                <a:r>
                  <a:rPr lang="de-DE" sz="2400" dirty="0" err="1"/>
                  <a:t>table</a:t>
                </a:r>
                <a:r>
                  <a:rPr lang="de-DE" sz="2400" dirty="0"/>
                  <a:t> </a:t>
                </a:r>
                <a14:m>
                  <m:oMath xmlns:m="http://schemas.openxmlformats.org/officeDocument/2006/math">
                    <m:r>
                      <a:rPr lang="de-DE" sz="2400" b="0" i="1" smtClean="0">
                        <a:latin typeface="Cambria Math" panose="02040503050406030204" pitchFamily="18" charset="0"/>
                      </a:rPr>
                      <m:t>𝑉</m:t>
                    </m:r>
                  </m:oMath>
                </a14:m>
                <a:r>
                  <a:rPr lang="de-DE" sz="2400" dirty="0"/>
                  <a:t> </a:t>
                </a:r>
                <a:r>
                  <a:rPr lang="de-DE" sz="2400" dirty="0" err="1"/>
                  <a:t>holding</a:t>
                </a:r>
                <a:r>
                  <a:rPr lang="de-DE" sz="2400" dirty="0"/>
                  <a:t> </a:t>
                </a:r>
                <a:r>
                  <a:rPr lang="de-DE" sz="2400" dirty="0" err="1"/>
                  <a:t>the</a:t>
                </a:r>
                <a:r>
                  <a:rPr lang="de-DE" sz="2400" dirty="0"/>
                  <a:t> </a:t>
                </a:r>
                <a:r>
                  <a:rPr lang="de-DE" sz="2400" dirty="0" err="1"/>
                  <a:t>values</a:t>
                </a:r>
                <a:r>
                  <a:rPr lang="de-DE" sz="2400" dirty="0"/>
                  <a:t> </a:t>
                </a:r>
                <a:r>
                  <a:rPr lang="de-DE" sz="2400" dirty="0" err="1"/>
                  <a:t>of</a:t>
                </a:r>
                <a:r>
                  <a:rPr lang="de-DE" sz="2400" dirty="0"/>
                  <a:t> all </a:t>
                </a:r>
                <a:r>
                  <a:rPr lang="de-DE" sz="2400" dirty="0" err="1"/>
                  <a:t>tiles</a:t>
                </a:r>
                <a:endParaRPr lang="de-DE" sz="2400" dirty="0"/>
              </a:p>
              <a:p>
                <a:r>
                  <a:rPr lang="de-DE" sz="2400" dirty="0"/>
                  <a:t>Find </a:t>
                </a:r>
                <a:r>
                  <a:rPr lang="de-DE" sz="2400" dirty="0" err="1"/>
                  <a:t>shortest</a:t>
                </a:r>
                <a:r>
                  <a:rPr lang="de-DE" sz="2400" dirty="0"/>
                  <a:t> </a:t>
                </a:r>
                <a:r>
                  <a:rPr lang="de-DE" sz="2400" dirty="0" err="1"/>
                  <a:t>paths</a:t>
                </a:r>
                <a:r>
                  <a:rPr lang="de-DE" sz="2400" dirty="0"/>
                  <a:t>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Follow </a:t>
                </a:r>
                <a:r>
                  <a:rPr lang="de-DE" sz="2400" dirty="0" err="1"/>
                  <a:t>decision</a:t>
                </a:r>
                <a:r>
                  <a:rPr lang="de-DE" sz="2400" dirty="0"/>
                  <a:t> </a:t>
                </a:r>
                <a:r>
                  <a:rPr lang="de-DE" sz="2400" dirty="0" err="1"/>
                  <a:t>sequence</a:t>
                </a:r>
                <a:r>
                  <a:rPr lang="de-DE" sz="2400" dirty="0"/>
                  <a:t> </a:t>
                </a:r>
                <a:r>
                  <a:rPr lang="de-DE" sz="2400" dirty="0" err="1"/>
                  <a:t>with</a:t>
                </a:r>
                <a:r>
                  <a:rPr lang="de-DE" sz="2400" dirty="0"/>
                  <a:t> </a:t>
                </a:r>
                <a:r>
                  <a:rPr lang="de-DE" sz="2400" dirty="0" err="1"/>
                  <a:t>lowest</a:t>
                </a:r>
                <a:r>
                  <a:rPr lang="de-DE" sz="2400" dirty="0"/>
                  <a:t> </a:t>
                </a:r>
                <a:r>
                  <a:rPr lang="de-DE" sz="2400" dirty="0" err="1"/>
                  <a:t>sum</a:t>
                </a:r>
                <a:r>
                  <a:rPr lang="de-DE" sz="2400" dirty="0"/>
                  <a:t> </a:t>
                </a:r>
                <a:r>
                  <a:rPr lang="de-DE" sz="2400" dirty="0" err="1"/>
                  <a:t>of</a:t>
                </a:r>
                <a:r>
                  <a:rPr lang="de-DE" sz="2400" dirty="0"/>
                  <a:t> </a:t>
                </a:r>
                <a:r>
                  <a:rPr lang="de-DE" sz="2400" dirty="0" err="1"/>
                  <a:t>values</a:t>
                </a:r>
                <a:endParaRPr lang="de-DE" sz="2400" dirty="0"/>
              </a:p>
              <a:p>
                <a14:m>
                  <m:oMath xmlns:m="http://schemas.openxmlformats.org/officeDocument/2006/math">
                    <m:r>
                      <a:rPr lang="de-DE" sz="2400" b="0" i="1" smtClean="0">
                        <a:latin typeface="Cambria Math" panose="02040503050406030204" pitchFamily="18" charset="0"/>
                      </a:rPr>
                      <m:t>𝑎</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𝑢𝑝</m:t>
                            </m:r>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r>
                                  <a:rPr lang="de-DE" sz="2400" b="0" i="1" smtClean="0">
                                    <a:latin typeface="Cambria Math" panose="02040503050406030204" pitchFamily="18" charset="0"/>
                                  </a:rPr>
                                  <m:t>−1</m:t>
                                </m:r>
                              </m:e>
                            </m:d>
                            <m:r>
                              <a:rPr lang="de-DE" sz="2400" b="0" i="1" smtClean="0">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𝑟𝑖𝑔h𝑡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𝑑𝑜𝑤𝑛</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m:t>
                                </m:r>
                                <m:r>
                                  <a:rPr lang="de-DE" sz="2400" i="1">
                                    <a:latin typeface="Cambria Math" panose="02040503050406030204" pitchFamily="18" charset="0"/>
                                  </a:rPr>
                                  <m:t>1</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𝑙𝑒𝑓𝑡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qArr>
                      </m:e>
                    </m:d>
                  </m:oMath>
                </a14:m>
                <a:endParaRPr lang="de-DE" sz="2400" b="0" dirty="0"/>
              </a:p>
              <a:p>
                <a:r>
                  <a:rPr lang="de-DE" sz="2400" dirty="0"/>
                  <a:t>With </a:t>
                </a:r>
                <a14:m>
                  <m:oMath xmlns:m="http://schemas.openxmlformats.org/officeDocument/2006/math">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oMath>
                </a14:m>
                <a:r>
                  <a:rPr lang="de-DE" sz="2400"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b="-2616"/>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Cars etc. </a:t>
            </a:r>
            <a:r>
              <a:rPr lang="de-DE" sz="2400" dirty="0" err="1"/>
              <a:t>are</a:t>
            </a:r>
            <a:r>
              <a:rPr lang="de-DE" sz="2400" dirty="0"/>
              <a:t> just </a:t>
            </a:r>
            <a:r>
              <a:rPr lang="de-DE" sz="2400" dirty="0" err="1"/>
              <a:t>one</a:t>
            </a:r>
            <a:r>
              <a:rPr lang="de-DE" sz="2400" dirty="0"/>
              <a:t> type </a:t>
            </a:r>
            <a:r>
              <a:rPr lang="de-DE" sz="2400" dirty="0" err="1"/>
              <a:t>of</a:t>
            </a:r>
            <a:r>
              <a:rPr lang="de-DE" sz="2400" dirty="0"/>
              <a:t> </a:t>
            </a:r>
            <a:r>
              <a:rPr lang="de-DE" sz="2400" dirty="0" err="1"/>
              <a:t>robots</a:t>
            </a:r>
            <a:endParaRPr lang="de-DE" sz="2400" dirty="0"/>
          </a:p>
          <a:p>
            <a:r>
              <a:rPr lang="de-DE" sz="2400" dirty="0"/>
              <a:t>Many </a:t>
            </a:r>
            <a:r>
              <a:rPr lang="de-DE" sz="2400" dirty="0" err="1"/>
              <a:t>research</a:t>
            </a:r>
            <a:r>
              <a:rPr lang="de-DE" sz="2400" dirty="0"/>
              <a:t> in last </a:t>
            </a:r>
            <a:r>
              <a:rPr lang="de-DE" sz="2400" dirty="0" err="1"/>
              <a:t>years</a:t>
            </a:r>
            <a:endParaRPr lang="de-DE" sz="2400" dirty="0"/>
          </a:p>
          <a:p>
            <a:r>
              <a:rPr lang="de-DE" sz="2400" dirty="0" err="1"/>
              <a:t>Solving</a:t>
            </a:r>
            <a:r>
              <a:rPr lang="de-DE" sz="2400" dirty="0"/>
              <a:t> </a:t>
            </a:r>
            <a:r>
              <a:rPr lang="de-DE" sz="2400" dirty="0" err="1"/>
              <a:t>navigation</a:t>
            </a:r>
            <a:r>
              <a:rPr lang="de-DE" sz="2400" dirty="0"/>
              <a:t> </a:t>
            </a:r>
            <a:r>
              <a:rPr lang="de-DE" sz="2400" dirty="0" err="1"/>
              <a:t>with</a:t>
            </a:r>
            <a:r>
              <a:rPr lang="de-DE" sz="2400" dirty="0"/>
              <a:t> Dynamic </a:t>
            </a:r>
            <a:r>
              <a:rPr lang="de-DE" sz="2400" dirty="0" err="1"/>
              <a:t>Programming</a:t>
            </a:r>
            <a:r>
              <a:rPr lang="de-DE" sz="2400" dirty="0"/>
              <a:t>, </a:t>
            </a:r>
            <a:r>
              <a:rPr lang="de-DE" sz="2400" dirty="0" err="1"/>
              <a:t>best</a:t>
            </a:r>
            <a:r>
              <a:rPr lang="de-DE" sz="2400" dirty="0"/>
              <a:t> </a:t>
            </a:r>
            <a:r>
              <a:rPr lang="de-DE" sz="2400" dirty="0" err="1"/>
              <a:t>action</a:t>
            </a:r>
            <a:r>
              <a:rPr lang="de-DE" sz="2400" dirty="0"/>
              <a:t> </a:t>
            </a:r>
            <a:r>
              <a:rPr lang="de-DE" sz="2400" dirty="0" err="1"/>
              <a:t>for</a:t>
            </a:r>
            <a:r>
              <a:rPr lang="de-DE" sz="2400" dirty="0"/>
              <a:t> </a:t>
            </a:r>
            <a:r>
              <a:rPr lang="de-DE" sz="2400" dirty="0" err="1"/>
              <a:t>every</a:t>
            </a:r>
            <a:r>
              <a:rPr lang="de-DE" sz="2400" dirty="0"/>
              <a:t> </a:t>
            </a:r>
            <a:r>
              <a:rPr lang="de-DE" sz="2400" dirty="0" err="1"/>
              <a:t>position</a:t>
            </a:r>
            <a:r>
              <a:rPr lang="de-DE" sz="2400" dirty="0"/>
              <a:t> </a:t>
            </a:r>
            <a:r>
              <a:rPr lang="de-DE" sz="2400" dirty="0" err="1"/>
              <a:t>is</a:t>
            </a:r>
            <a:r>
              <a:rPr lang="de-DE" sz="2400" dirty="0"/>
              <a:t> </a:t>
            </a:r>
            <a:r>
              <a:rPr lang="de-DE" sz="2400" dirty="0" err="1"/>
              <a:t>calculated</a:t>
            </a:r>
            <a:endParaRPr lang="de-DE" sz="2400" dirty="0"/>
          </a:p>
          <a:p>
            <a:r>
              <a:rPr lang="de-DE" sz="2400" dirty="0"/>
              <a:t>Also </a:t>
            </a:r>
            <a:r>
              <a:rPr lang="de-DE" sz="2400" dirty="0" err="1"/>
              <a:t>applicable</a:t>
            </a:r>
            <a:r>
              <a:rPr lang="de-DE" sz="2400" dirty="0"/>
              <a:t> </a:t>
            </a:r>
            <a:r>
              <a:rPr lang="de-DE" sz="2400" dirty="0" err="1"/>
              <a:t>for</a:t>
            </a:r>
            <a:r>
              <a:rPr lang="de-DE" sz="2400" dirty="0"/>
              <a:t> </a:t>
            </a:r>
            <a:r>
              <a:rPr lang="de-DE" sz="2400" dirty="0" err="1"/>
              <a:t>vacuum</a:t>
            </a:r>
            <a:r>
              <a:rPr lang="de-DE" sz="2400" dirty="0"/>
              <a:t> </a:t>
            </a:r>
            <a:r>
              <a:rPr lang="de-DE" sz="2400" dirty="0" err="1"/>
              <a:t>robots</a:t>
            </a:r>
            <a:r>
              <a:rPr lang="de-DE" sz="2400"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Define</a:t>
            </a:r>
            <a:r>
              <a:rPr lang="de-DE" sz="2400" dirty="0"/>
              <a:t> a </a:t>
            </a:r>
            <a:r>
              <a:rPr lang="de-DE" sz="2400" dirty="0" err="1"/>
              <a:t>state</a:t>
            </a:r>
            <a:r>
              <a:rPr lang="de-DE" sz="2400" dirty="0"/>
              <a:t> </a:t>
            </a:r>
            <a:r>
              <a:rPr lang="de-DE" sz="2400" dirty="0" err="1"/>
              <a:t>as</a:t>
            </a:r>
            <a:r>
              <a:rPr lang="de-DE" sz="2400" dirty="0"/>
              <a:t> a </a:t>
            </a:r>
            <a:r>
              <a:rPr lang="de-DE" sz="2400" dirty="0" err="1"/>
              <a:t>node</a:t>
            </a:r>
            <a:r>
              <a:rPr lang="de-DE" sz="2400" dirty="0"/>
              <a:t> in a </a:t>
            </a:r>
            <a:r>
              <a:rPr lang="de-DE" sz="2400" dirty="0" err="1"/>
              <a:t>graph</a:t>
            </a:r>
            <a:endParaRPr lang="de-DE" sz="2400" dirty="0"/>
          </a:p>
          <a:p>
            <a:r>
              <a:rPr lang="de-DE" sz="2400" dirty="0" err="1"/>
              <a:t>Define</a:t>
            </a:r>
            <a:r>
              <a:rPr lang="de-DE" sz="2400" dirty="0"/>
              <a:t> </a:t>
            </a:r>
            <a:r>
              <a:rPr lang="de-DE" sz="2400" dirty="0" err="1"/>
              <a:t>the</a:t>
            </a:r>
            <a:r>
              <a:rPr lang="de-DE" sz="2400" dirty="0"/>
              <a:t> </a:t>
            </a:r>
            <a:r>
              <a:rPr lang="de-DE" sz="2400" dirty="0" err="1"/>
              <a:t>transitions</a:t>
            </a:r>
            <a:r>
              <a:rPr lang="de-DE" sz="2400" dirty="0"/>
              <a:t> </a:t>
            </a:r>
            <a:r>
              <a:rPr lang="de-DE" sz="2400" dirty="0" err="1"/>
              <a:t>between</a:t>
            </a:r>
            <a:r>
              <a:rPr lang="de-DE" sz="2400" dirty="0"/>
              <a:t> </a:t>
            </a:r>
            <a:r>
              <a:rPr lang="de-DE" sz="2400" dirty="0" err="1"/>
              <a:t>states</a:t>
            </a:r>
            <a:r>
              <a:rPr lang="de-DE" sz="2400" dirty="0"/>
              <a:t> </a:t>
            </a:r>
            <a:r>
              <a:rPr lang="de-DE" sz="2400" dirty="0" err="1"/>
              <a:t>as</a:t>
            </a:r>
            <a:r>
              <a:rPr lang="de-DE" sz="2400" dirty="0"/>
              <a:t> </a:t>
            </a:r>
            <a:r>
              <a:rPr lang="de-DE" sz="2400" dirty="0" err="1"/>
              <a:t>edges</a:t>
            </a:r>
            <a:r>
              <a:rPr lang="de-DE" sz="2400" dirty="0"/>
              <a:t> in </a:t>
            </a:r>
            <a:r>
              <a:rPr lang="de-DE" sz="2400" dirty="0" err="1"/>
              <a:t>the</a:t>
            </a:r>
            <a:r>
              <a:rPr lang="de-DE" sz="2400" dirty="0"/>
              <a:t> </a:t>
            </a:r>
            <a:r>
              <a:rPr lang="de-DE" sz="2400" dirty="0" err="1"/>
              <a:t>graph</a:t>
            </a:r>
            <a:endParaRPr lang="de-DE" sz="2400" dirty="0"/>
          </a:p>
          <a:p>
            <a:r>
              <a:rPr lang="de-DE" sz="2400" dirty="0" err="1"/>
              <a:t>Apply</a:t>
            </a:r>
            <a:r>
              <a:rPr lang="de-DE" sz="2400" dirty="0"/>
              <a:t> 2-dimensional </a:t>
            </a:r>
            <a:r>
              <a:rPr lang="de-DE" sz="2400" dirty="0" err="1"/>
              <a:t>algorithm</a:t>
            </a:r>
            <a:r>
              <a:rPr lang="de-DE" sz="2400" dirty="0"/>
              <a:t> </a:t>
            </a:r>
            <a:r>
              <a:rPr lang="de-DE" sz="2400" dirty="0" err="1"/>
              <a:t>onto</a:t>
            </a:r>
            <a:r>
              <a:rPr lang="de-DE" sz="2400" dirty="0"/>
              <a:t> </a:t>
            </a:r>
            <a:r>
              <a:rPr lang="de-DE" sz="2400" dirty="0" err="1"/>
              <a:t>graph</a:t>
            </a:r>
            <a:r>
              <a:rPr lang="de-DE" sz="2400" dirty="0"/>
              <a:t> to </a:t>
            </a:r>
            <a:r>
              <a:rPr lang="de-DE" sz="2400" dirty="0" err="1"/>
              <a:t>solve</a:t>
            </a:r>
            <a:r>
              <a:rPr lang="de-DE" sz="2400" dirty="0"/>
              <a:t> N-dimensional </a:t>
            </a:r>
            <a:r>
              <a:rPr lang="de-DE" sz="2400" dirty="0" err="1"/>
              <a:t>problem</a:t>
            </a:r>
            <a:endParaRPr lang="de-DE" sz="2400" dirty="0"/>
          </a:p>
          <a:p>
            <a:r>
              <a:rPr lang="de-DE" sz="2400" dirty="0"/>
              <a:t>But </a:t>
            </a:r>
            <a:r>
              <a:rPr lang="de-DE" sz="2400" dirty="0" err="1"/>
              <a:t>curse</a:t>
            </a:r>
            <a:r>
              <a:rPr lang="de-DE" sz="2400" dirty="0"/>
              <a:t> </a:t>
            </a:r>
            <a:r>
              <a:rPr lang="de-DE" sz="2400" dirty="0" err="1"/>
              <a:t>of</a:t>
            </a:r>
            <a:r>
              <a:rPr lang="de-DE" sz="2400" dirty="0"/>
              <a:t> </a:t>
            </a:r>
            <a:r>
              <a:rPr lang="de-DE" sz="2400" dirty="0" err="1"/>
              <a:t>dimensions</a:t>
            </a:r>
            <a:endParaRPr lang="de-DE" sz="2400"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3"/>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Approaches</a:t>
            </a:r>
            <a:r>
              <a:rPr lang="de-DE" sz="2400" dirty="0"/>
              <a:t> </a:t>
            </a:r>
            <a:r>
              <a:rPr lang="de-DE" sz="2400" dirty="0" err="1"/>
              <a:t>are</a:t>
            </a:r>
            <a:r>
              <a:rPr lang="de-DE" sz="2400" dirty="0"/>
              <a:t> </a:t>
            </a:r>
            <a:r>
              <a:rPr lang="de-DE" sz="2400" dirty="0" err="1"/>
              <a:t>made</a:t>
            </a:r>
            <a:r>
              <a:rPr lang="de-DE" sz="2400" dirty="0"/>
              <a:t> on </a:t>
            </a:r>
            <a:r>
              <a:rPr lang="de-DE" sz="2400" dirty="0" err="1"/>
              <a:t>spacecrafts</a:t>
            </a:r>
            <a:endParaRPr lang="de-DE" sz="2400" dirty="0"/>
          </a:p>
          <a:p>
            <a:r>
              <a:rPr lang="de-DE" sz="2400" dirty="0" err="1"/>
              <a:t>One</a:t>
            </a:r>
            <a:r>
              <a:rPr lang="de-DE" sz="2400" dirty="0"/>
              <a:t> </a:t>
            </a:r>
            <a:r>
              <a:rPr lang="de-DE" sz="2400" dirty="0" err="1"/>
              <a:t>example</a:t>
            </a:r>
            <a:r>
              <a:rPr lang="de-DE" sz="2400" dirty="0"/>
              <a:t> </a:t>
            </a:r>
            <a:r>
              <a:rPr lang="de-DE" sz="2400" dirty="0" err="1"/>
              <a:t>by</a:t>
            </a:r>
            <a:r>
              <a:rPr lang="de-DE" sz="2400" dirty="0"/>
              <a:t> </a:t>
            </a:r>
            <a:r>
              <a:rPr lang="de-DE" sz="2400" dirty="0" err="1"/>
              <a:t>LaValle</a:t>
            </a:r>
            <a:r>
              <a:rPr lang="de-DE" sz="2400" dirty="0"/>
              <a:t> </a:t>
            </a:r>
            <a:r>
              <a:rPr lang="de-DE" sz="2400" dirty="0" err="1"/>
              <a:t>is</a:t>
            </a:r>
            <a:r>
              <a:rPr lang="de-DE" sz="2400" dirty="0"/>
              <a:t> </a:t>
            </a:r>
            <a:r>
              <a:rPr lang="de-DE" sz="2400" dirty="0" err="1"/>
              <a:t>one</a:t>
            </a:r>
            <a:r>
              <a:rPr lang="de-DE" sz="2400" dirty="0"/>
              <a:t> </a:t>
            </a:r>
            <a:r>
              <a:rPr lang="de-DE" sz="2400" dirty="0" err="1"/>
              <a:t>having</a:t>
            </a:r>
            <a:r>
              <a:rPr lang="de-DE" sz="2400" dirty="0"/>
              <a:t> 3 </a:t>
            </a:r>
            <a:r>
              <a:rPr lang="de-DE" sz="2400" dirty="0" err="1"/>
              <a:t>thrusters</a:t>
            </a:r>
            <a:endParaRPr lang="de-DE" sz="2400" dirty="0"/>
          </a:p>
          <a:p>
            <a:r>
              <a:rPr lang="de-DE" sz="2400" dirty="0" err="1"/>
              <a:t>Underactuated</a:t>
            </a:r>
            <a:r>
              <a:rPr lang="de-DE" sz="2400" dirty="0"/>
              <a:t> </a:t>
            </a:r>
            <a:r>
              <a:rPr lang="de-DE" sz="2400" dirty="0" err="1"/>
              <a:t>system</a:t>
            </a:r>
            <a:r>
              <a:rPr lang="de-DE" sz="2400" dirty="0"/>
              <a:t> </a:t>
            </a:r>
            <a:r>
              <a:rPr lang="de-DE" sz="2400" dirty="0" err="1"/>
              <a:t>solved</a:t>
            </a:r>
            <a:r>
              <a:rPr lang="de-DE" sz="2400" dirty="0"/>
              <a:t> </a:t>
            </a:r>
            <a:r>
              <a:rPr lang="de-DE" sz="2400" dirty="0" err="1"/>
              <a:t>by</a:t>
            </a:r>
            <a:r>
              <a:rPr lang="de-DE" sz="2400" dirty="0"/>
              <a:t> Dynamic </a:t>
            </a:r>
            <a:r>
              <a:rPr lang="de-DE" sz="2400" dirty="0" err="1"/>
              <a:t>Programming</a:t>
            </a:r>
            <a:endParaRPr lang="de-DE" sz="2400"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2080582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dirty="0"/>
              <a:t>Some more examples!</a:t>
            </a:r>
            <a:endParaRPr lang="en-US" sz="5400" b="0" i="0" kern="1200" dirty="0">
              <a:solidFill>
                <a:schemeClr val="tx2"/>
              </a:solidFill>
              <a:latin typeface="+mj-lt"/>
              <a:ea typeface="+mj-ea"/>
              <a:cs typeface="+mj-cs"/>
            </a:endParaRP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5155584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400" dirty="0"/>
                  <a:t>The game </a:t>
                </a:r>
                <a:r>
                  <a:rPr lang="de-DE" sz="2400" dirty="0" err="1"/>
                  <a:t>labyrinth</a:t>
                </a:r>
                <a:endParaRPr lang="de-DE" sz="2400" dirty="0"/>
              </a:p>
              <a:p>
                <a:r>
                  <a:rPr lang="de-DE" sz="2400" dirty="0" err="1"/>
                  <a:t>Gridmap</a:t>
                </a:r>
                <a:r>
                  <a:rPr lang="de-DE" sz="2400" dirty="0"/>
                  <a:t> </a:t>
                </a:r>
                <a14:m>
                  <m:oMath xmlns:m="http://schemas.openxmlformats.org/officeDocument/2006/math">
                    <m:r>
                      <a:rPr lang="de-DE" sz="2400" b="0" i="1" smtClean="0">
                        <a:latin typeface="Cambria Math" panose="02040503050406030204" pitchFamily="18" charset="0"/>
                      </a:rPr>
                      <m:t>𝑀</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r>
                          <a:rPr lang="de-DE" sz="2400" b="0" i="1" smtClean="0">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dirty="0"/>
                  <a:t>Set </a:t>
                </a:r>
                <a:r>
                  <a:rPr lang="de-DE" sz="2400" dirty="0" err="1"/>
                  <a:t>of</a:t>
                </a:r>
                <a:r>
                  <a:rPr lang="de-DE" sz="2400" dirty="0"/>
                  <a:t> </a:t>
                </a:r>
                <a:r>
                  <a:rPr lang="de-DE" sz="2400" dirty="0" err="1"/>
                  <a:t>exits</a:t>
                </a:r>
                <a:r>
                  <a:rPr lang="de-DE" sz="2400" dirty="0"/>
                  <a:t>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𝑔𝑜𝑎𝑙𝑠</m:t>
                        </m:r>
                      </m:sub>
                    </m:sSub>
                  </m:oMath>
                </a14:m>
                <a:endParaRPr lang="de-DE" sz="2400" dirty="0"/>
              </a:p>
              <a:p>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124" t="-1163"/>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normAutofit/>
              </a:bodyPr>
              <a:lstStyle/>
              <a:p>
                <a:r>
                  <a:rPr lang="de-DE" sz="2400" dirty="0"/>
                  <a:t>Determine optimal </a:t>
                </a:r>
                <a:r>
                  <a:rPr lang="de-DE" sz="2400" dirty="0" err="1"/>
                  <a:t>policies</a:t>
                </a:r>
                <a:endParaRPr lang="de-DE" sz="2400" dirty="0"/>
              </a:p>
              <a:p>
                <a:r>
                  <a:rPr lang="de-DE" sz="2400" dirty="0" err="1"/>
                  <a:t>Function</a:t>
                </a:r>
                <a:r>
                  <a:rPr lang="de-DE" sz="2400" dirty="0"/>
                  <a:t> </a:t>
                </a:r>
                <a:r>
                  <a:rPr lang="de-DE" sz="2400" dirty="0" err="1"/>
                  <a:t>assigning</a:t>
                </a:r>
                <a:r>
                  <a:rPr lang="de-DE" sz="2400" dirty="0"/>
                  <a:t> </a:t>
                </a:r>
                <a:r>
                  <a:rPr lang="de-DE" sz="2400" dirty="0" err="1"/>
                  <a:t>the</a:t>
                </a:r>
                <a:r>
                  <a:rPr lang="de-DE" sz="2400" dirty="0"/>
                  <a:t> </a:t>
                </a:r>
                <a:r>
                  <a:rPr lang="de-DE" sz="2400" dirty="0" err="1"/>
                  <a:t>best</a:t>
                </a:r>
                <a:r>
                  <a:rPr lang="de-DE" sz="2400" dirty="0"/>
                  <a:t> possible </a:t>
                </a:r>
                <a:r>
                  <a:rPr lang="de-DE" sz="2400" dirty="0" err="1"/>
                  <a:t>action</a:t>
                </a:r>
                <a:r>
                  <a:rPr lang="de-DE" sz="2400" dirty="0"/>
                  <a:t> to </a:t>
                </a:r>
                <a:r>
                  <a:rPr lang="de-DE" sz="2400" dirty="0" err="1"/>
                  <a:t>every</a:t>
                </a:r>
                <a:r>
                  <a:rPr lang="de-DE" sz="2400" dirty="0"/>
                  <a:t> </a:t>
                </a:r>
                <a:r>
                  <a:rPr lang="de-DE" sz="2400" dirty="0" err="1"/>
                  <a:t>position</a:t>
                </a:r>
                <a:r>
                  <a:rPr lang="de-DE" sz="2400" dirty="0"/>
                  <a:t> in a </a:t>
                </a:r>
                <a:r>
                  <a:rPr lang="de-DE" sz="2400" dirty="0" err="1"/>
                  <a:t>maze</a:t>
                </a:r>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𝑁</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545" t="-1163"/>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8" y="3965567"/>
            <a:ext cx="2257082" cy="2257082"/>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9" y="3965567"/>
            <a:ext cx="2257082" cy="2257082"/>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824993"/>
                <a:ext cx="9128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824993"/>
                <a:ext cx="912843"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Method </a:t>
            </a:r>
            <a:r>
              <a:rPr lang="en-US" sz="2400" dirty="0"/>
              <a:t>used</a:t>
            </a:r>
            <a:r>
              <a:rPr lang="de-DE" sz="2400" dirty="0"/>
              <a:t> in </a:t>
            </a:r>
            <a:r>
              <a:rPr lang="de-DE" sz="2400" dirty="0" err="1"/>
              <a:t>mathematical</a:t>
            </a:r>
            <a:r>
              <a:rPr lang="de-DE" sz="2400" dirty="0"/>
              <a:t> </a:t>
            </a:r>
            <a:r>
              <a:rPr lang="de-DE" sz="2400" dirty="0" err="1"/>
              <a:t>optimization</a:t>
            </a:r>
            <a:endParaRPr lang="de-DE" sz="2400" dirty="0"/>
          </a:p>
          <a:p>
            <a:r>
              <a:rPr lang="de-DE" sz="2400" dirty="0"/>
              <a:t>Transforms </a:t>
            </a:r>
            <a:r>
              <a:rPr lang="de-DE" sz="2400" dirty="0" err="1"/>
              <a:t>complex</a:t>
            </a:r>
            <a:r>
              <a:rPr lang="de-DE" sz="2400" dirty="0"/>
              <a:t> </a:t>
            </a:r>
            <a:r>
              <a:rPr lang="de-DE" sz="2400" dirty="0" err="1"/>
              <a:t>problems</a:t>
            </a:r>
            <a:r>
              <a:rPr lang="de-DE" sz="2400" dirty="0"/>
              <a:t> </a:t>
            </a:r>
            <a:r>
              <a:rPr lang="de-DE" sz="2400" dirty="0" err="1"/>
              <a:t>into</a:t>
            </a:r>
            <a:r>
              <a:rPr lang="de-DE" sz="2400" dirty="0"/>
              <a:t> </a:t>
            </a:r>
            <a:r>
              <a:rPr lang="de-DE" sz="2400" dirty="0" err="1"/>
              <a:t>sequences</a:t>
            </a:r>
            <a:r>
              <a:rPr lang="de-DE" sz="2400" dirty="0"/>
              <a:t> </a:t>
            </a:r>
            <a:r>
              <a:rPr lang="de-DE" sz="2400" dirty="0" err="1"/>
              <a:t>of</a:t>
            </a:r>
            <a:r>
              <a:rPr lang="de-DE" sz="2400" dirty="0"/>
              <a:t> simpler </a:t>
            </a:r>
            <a:r>
              <a:rPr lang="de-DE" sz="2400" dirty="0" err="1"/>
              <a:t>subproblems</a:t>
            </a:r>
            <a:endParaRPr lang="de-DE" sz="2400" dirty="0"/>
          </a:p>
          <a:p>
            <a:r>
              <a:rPr lang="de-DE" sz="2400" dirty="0"/>
              <a:t>General </a:t>
            </a:r>
            <a:r>
              <a:rPr lang="de-DE" sz="2400" dirty="0" err="1"/>
              <a:t>framework</a:t>
            </a:r>
            <a:r>
              <a:rPr lang="de-DE" sz="2400" dirty="0"/>
              <a:t> </a:t>
            </a:r>
            <a:r>
              <a:rPr lang="de-DE" sz="2400" dirty="0" err="1"/>
              <a:t>for</a:t>
            </a:r>
            <a:r>
              <a:rPr lang="de-DE" sz="2400" dirty="0"/>
              <a:t> a </a:t>
            </a:r>
            <a:r>
              <a:rPr lang="de-DE" sz="2400" dirty="0" err="1"/>
              <a:t>broad</a:t>
            </a:r>
            <a:r>
              <a:rPr lang="de-DE" sz="2400" dirty="0"/>
              <a:t> </a:t>
            </a:r>
            <a:r>
              <a:rPr lang="de-DE" sz="2400" dirty="0" err="1"/>
              <a:t>variety</a:t>
            </a:r>
            <a:r>
              <a:rPr lang="de-DE" sz="2400" dirty="0"/>
              <a:t> </a:t>
            </a:r>
            <a:r>
              <a:rPr lang="de-DE" sz="2400" dirty="0" err="1"/>
              <a:t>of</a:t>
            </a:r>
            <a:r>
              <a:rPr lang="de-DE" sz="2400" dirty="0"/>
              <a:t> </a:t>
            </a:r>
            <a:r>
              <a:rPr lang="de-DE" sz="2400" dirty="0" err="1"/>
              <a:t>problems</a:t>
            </a:r>
            <a:endParaRPr lang="de-DE" sz="2400" dirty="0"/>
          </a:p>
          <a:p>
            <a:r>
              <a:rPr lang="de-DE" sz="2400" dirty="0"/>
              <a:t>Base </a:t>
            </a:r>
            <a:r>
              <a:rPr lang="de-DE" sz="2400" dirty="0" err="1"/>
              <a:t>concept</a:t>
            </a:r>
            <a:r>
              <a:rPr lang="de-DE" sz="2400" dirty="0"/>
              <a:t>: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endParaRPr lang="de-DE" sz="2400" dirty="0"/>
          </a:p>
        </p:txBody>
      </p:sp>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A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endParaRPr lang="de-DE" sz="2400" dirty="0"/>
          </a:p>
          <a:p>
            <a:r>
              <a:rPr lang="de-DE" sz="2400" dirty="0"/>
              <a:t>An </a:t>
            </a:r>
            <a:r>
              <a:rPr lang="de-DE" sz="2400" b="1" dirty="0"/>
              <a:t>optimal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r>
              <a:rPr lang="de-DE" sz="2400" dirty="0"/>
              <a:t> </a:t>
            </a:r>
            <a:r>
              <a:rPr lang="de-DE" sz="2400" dirty="0" err="1"/>
              <a:t>that</a:t>
            </a:r>
            <a:r>
              <a:rPr lang="de-DE" sz="2400" dirty="0"/>
              <a:t> </a:t>
            </a:r>
            <a:r>
              <a:rPr lang="de-DE" sz="2400" dirty="0" err="1"/>
              <a:t>has</a:t>
            </a:r>
            <a:r>
              <a:rPr lang="de-DE" sz="2400" dirty="0"/>
              <a:t> </a:t>
            </a:r>
            <a:r>
              <a:rPr lang="de-DE" sz="2400" dirty="0" err="1"/>
              <a:t>the</a:t>
            </a:r>
            <a:r>
              <a:rPr lang="de-DE" sz="2400" dirty="0"/>
              <a:t> </a:t>
            </a:r>
            <a:r>
              <a:rPr lang="de-DE" sz="2400" dirty="0" err="1"/>
              <a:t>best</a:t>
            </a:r>
            <a:r>
              <a:rPr lang="de-DE" sz="2400" dirty="0"/>
              <a:t> </a:t>
            </a:r>
            <a:r>
              <a:rPr lang="de-DE" sz="2400" dirty="0" err="1"/>
              <a:t>outcome</a:t>
            </a:r>
            <a:r>
              <a:rPr lang="de-DE" sz="2400" dirty="0"/>
              <a:t> w.r.t. a </a:t>
            </a:r>
            <a:r>
              <a:rPr lang="de-DE" sz="2400" dirty="0" err="1"/>
              <a:t>predefined</a:t>
            </a:r>
            <a:r>
              <a:rPr lang="de-DE" sz="2400" dirty="0"/>
              <a:t> </a:t>
            </a:r>
            <a:r>
              <a:rPr lang="de-DE" sz="2400" dirty="0" err="1"/>
              <a:t>criterion</a:t>
            </a:r>
            <a:endParaRPr lang="de-DE" sz="2400" dirty="0"/>
          </a:p>
          <a:p>
            <a:pPr marL="0" indent="0">
              <a:buNone/>
            </a:pPr>
            <a:endParaRPr lang="de-DE" sz="2400" dirty="0"/>
          </a:p>
          <a:p>
            <a:pPr marL="0" indent="0" algn="ctr">
              <a:buNone/>
            </a:pPr>
            <a:r>
              <a:rPr lang="de-DE" sz="2400" b="1" dirty="0" err="1"/>
              <a:t>Principle</a:t>
            </a:r>
            <a:r>
              <a:rPr lang="de-DE" sz="2400" b="1" dirty="0"/>
              <a:t> </a:t>
            </a:r>
            <a:r>
              <a:rPr lang="de-DE" sz="2400" b="1" dirty="0" err="1"/>
              <a:t>of</a:t>
            </a:r>
            <a:r>
              <a:rPr lang="de-DE" sz="2400" b="1" dirty="0"/>
              <a:t> </a:t>
            </a:r>
            <a:r>
              <a:rPr lang="de-DE" sz="2400" b="1" dirty="0" err="1"/>
              <a:t>Optimality</a:t>
            </a:r>
            <a:endParaRPr lang="de-DE" sz="2400" b="1" dirty="0"/>
          </a:p>
          <a:p>
            <a:pPr marL="0" indent="0" algn="ctr">
              <a:buNone/>
            </a:pPr>
            <a:r>
              <a:rPr lang="en-US" sz="2400" dirty="0"/>
              <a:t>An optimal policy has the property, that whatever the initial state and initial decisions are, the remaining decisions must constitute an optimal policy with regard to the state resulting from the first decisions.</a:t>
            </a:r>
            <a:endParaRPr lang="de-DE" sz="2400"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1598762"/>
                <a:ext cx="8946541" cy="4649637"/>
              </a:xfrm>
            </p:spPr>
            <p:txBody>
              <a:bodyPr>
                <a:noAutofit/>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oMath>
                </a14:m>
                <a:endParaRPr lang="de-DE" sz="2400" b="0" dirty="0"/>
              </a:p>
              <a:p>
                <a:pPr lvl="1"/>
                <a14:m>
                  <m:oMath xmlns:m="http://schemas.openxmlformats.org/officeDocument/2006/math">
                    <m:sSub>
                      <m:sSubPr>
                        <m:ctrlPr>
                          <a:rPr lang="de-DE" sz="240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2</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𝑇</m:t>
                        </m:r>
                      </m:e>
                      <m:sub>
                        <m:r>
                          <a:rPr lang="de-DE" sz="2400" b="0" i="1" smtClean="0">
                            <a:latin typeface="Cambria Math" panose="02040503050406030204" pitchFamily="18" charset="0"/>
                          </a:rPr>
                          <m:t>2</m:t>
                        </m:r>
                      </m:sub>
                    </m:sSub>
                    <m:d>
                      <m:dPr>
                        <m:ctrlPr>
                          <a:rPr lang="de-DE" sz="2400" i="1">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1</m:t>
                            </m:r>
                          </m:sub>
                        </m:sSub>
                      </m:e>
                    </m:d>
                  </m:oMath>
                </a14:m>
                <a:endParaRPr lang="de-DE" sz="2400" dirty="0"/>
              </a:p>
              <a:p>
                <a:pPr lvl="1"/>
                <a14:m>
                  <m:oMath xmlns:m="http://schemas.openxmlformats.org/officeDocument/2006/math">
                    <m:r>
                      <a:rPr lang="de-DE" sz="2400" b="0" i="1" smtClean="0">
                        <a:latin typeface="Cambria Math" panose="02040503050406030204" pitchFamily="18" charset="0"/>
                      </a:rPr>
                      <m:t>⋮</m:t>
                    </m:r>
                  </m:oMath>
                </a14:m>
                <a:endParaRPr lang="de-DE" sz="2400" b="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1598762"/>
                <a:ext cx="8946541" cy="4649637"/>
              </a:xfrm>
              <a:blipFill>
                <a:blip r:embed="rId3"/>
                <a:stretch>
                  <a:fillRect l="-545" b="-1048"/>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2930</Words>
  <Application>Microsoft Office PowerPoint</Application>
  <PresentationFormat>Breitbild</PresentationFormat>
  <Paragraphs>379</Paragraphs>
  <Slides>31</Slides>
  <Notes>31</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31</vt:i4>
      </vt:variant>
    </vt:vector>
  </HeadingPairs>
  <TitlesOfParts>
    <vt:vector size="37" baseType="lpstr">
      <vt:lpstr>Arial</vt:lpstr>
      <vt:lpstr>Calibri</vt:lpstr>
      <vt:lpstr>Cambria Math</vt:lpstr>
      <vt:lpstr>Century Gothic</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Rapidly exploring random trees Dynamic Programming</vt:lpstr>
      <vt:lpstr>Conclusion</vt:lpstr>
      <vt:lpstr>Some more examples!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68</cp:revision>
  <dcterms:created xsi:type="dcterms:W3CDTF">2018-01-11T19:00:54Z</dcterms:created>
  <dcterms:modified xsi:type="dcterms:W3CDTF">2018-01-23T18:02:09Z</dcterms:modified>
</cp:coreProperties>
</file>